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99" r:id="rId12"/>
    <p:sldId id="334" r:id="rId13"/>
    <p:sldId id="335" r:id="rId14"/>
    <p:sldId id="264" r:id="rId15"/>
    <p:sldId id="265" r:id="rId16"/>
    <p:sldId id="266"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7" r:id="rId42"/>
    <p:sldId id="338" r:id="rId43"/>
    <p:sldId id="321" r:id="rId44"/>
    <p:sldId id="322" r:id="rId45"/>
    <p:sldId id="339" r:id="rId46"/>
    <p:sldId id="340"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D99DA-AA5F-7439-A0E6-604EF44CE32A}" v="460" dt="2024-10-22T01:49:59.228"/>
    <p1510:client id="{BD71A61D-A8F5-A59B-3B41-5E059A3E318C}" v="1481" dt="2024-10-20T07:01:26.901"/>
    <p1510:client id="{C28E6E61-0088-8DCE-4F35-6E1DE341D6E0}" v="3700" dt="2024-10-21T02:34:09.7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3-labs-jupyter-spacex-Data%20wrangling-Aguirre_Facundo.ipynb"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4-jupyter-labs-eda-sql-coursera_sqllite-Aguirre_Facundo.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5-edadataviz-Aguirre_Facundo.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6-lab_jupyter_launch_site_location-Aguirre_Facundo.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7-spacex_dash_app-Aguirre_Facundo.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8-SpaceX_Machine%20Learning%20Prediction_Part_5-Aguirre_Facundo.ipynb"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1-jupyter-labs-spacex-data-collection-api-Aguirre_Facundo.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xku39/Proyecto-Integrador-Ciencia_de_Datos_Aplicado_Capstone-Aguirre_Facundo/blob/main/2-jupyter-labs-webscraping-Aguirre_Facundo.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Aguirre Facundo</a:t>
            </a:r>
          </a:p>
          <a:p>
            <a:r>
              <a:rPr lang="en-US">
                <a:solidFill>
                  <a:schemeClr val="bg2"/>
                </a:solidFill>
                <a:latin typeface="Abadi"/>
                <a:ea typeface="SF Pro" pitchFamily="2" charset="0"/>
                <a:cs typeface="SF Pro" pitchFamily="2" charset="0"/>
              </a:rPr>
              <a:t>17-10-2024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88383"/>
            <a:ext cx="8975652" cy="936807"/>
          </a:xfrm>
          <a:prstGeom prst="rect">
            <a:avLst/>
          </a:prstGeom>
        </p:spPr>
        <p:txBody>
          <a:bodyPr lIns="91440" tIns="45720" rIns="91440" bIns="45720" anchor="t"/>
          <a:lstStyle/>
          <a:p>
            <a:pPr marL="0" indent="0">
              <a:buNone/>
            </a:pPr>
            <a:endParaRPr lang="en-US" sz="1800" dirty="0">
              <a:cs typeface="Calibri" panose="020F0502020204030204"/>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CuadroTexto 1">
            <a:extLst>
              <a:ext uri="{FF2B5EF4-FFF2-40B4-BE49-F238E27FC236}">
                <a16:creationId xmlns:a16="http://schemas.microsoft.com/office/drawing/2014/main" id="{4C2C2FCB-0BAB-EB25-B111-E936D0D79672}"/>
              </a:ext>
            </a:extLst>
          </p:cNvPr>
          <p:cNvSpPr txBox="1"/>
          <p:nvPr/>
        </p:nvSpPr>
        <p:spPr>
          <a:xfrm>
            <a:off x="770191" y="1516468"/>
            <a:ext cx="10342956"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300" err="1">
                <a:cs typeface="Calibri"/>
              </a:rPr>
              <a:t>The</a:t>
            </a:r>
            <a:r>
              <a:rPr lang="es-ES" sz="2300" dirty="0">
                <a:cs typeface="Calibri"/>
              </a:rPr>
              <a:t> data </a:t>
            </a:r>
            <a:r>
              <a:rPr lang="es-ES" sz="2300" err="1">
                <a:cs typeface="Calibri"/>
              </a:rPr>
              <a:t>collected</a:t>
            </a:r>
            <a:r>
              <a:rPr lang="es-ES" sz="2300" dirty="0">
                <a:cs typeface="Calibri"/>
              </a:rPr>
              <a:t> </a:t>
            </a:r>
            <a:r>
              <a:rPr lang="es-ES" sz="2300" err="1">
                <a:cs typeface="Calibri"/>
              </a:rPr>
              <a:t>is</a:t>
            </a:r>
            <a:r>
              <a:rPr lang="es-ES" sz="2300" dirty="0">
                <a:cs typeface="Calibri"/>
              </a:rPr>
              <a:t> </a:t>
            </a:r>
            <a:r>
              <a:rPr lang="es-ES" sz="2300" err="1">
                <a:cs typeface="Calibri"/>
              </a:rPr>
              <a:t>processed</a:t>
            </a:r>
            <a:r>
              <a:rPr lang="es-ES" sz="2300" dirty="0">
                <a:cs typeface="Calibri"/>
              </a:rPr>
              <a:t> </a:t>
            </a:r>
            <a:r>
              <a:rPr lang="es-ES" sz="2300" err="1">
                <a:cs typeface="Calibri"/>
              </a:rPr>
              <a:t>first</a:t>
            </a:r>
            <a:r>
              <a:rPr lang="es-ES" sz="2300" dirty="0">
                <a:cs typeface="Calibri"/>
              </a:rPr>
              <a:t> </a:t>
            </a:r>
            <a:r>
              <a:rPr lang="es-ES" sz="2300" err="1">
                <a:cs typeface="Calibri"/>
              </a:rPr>
              <a:t>doing</a:t>
            </a:r>
            <a:r>
              <a:rPr lang="es-ES" sz="2300" dirty="0">
                <a:cs typeface="Calibri"/>
              </a:rPr>
              <a:t> </a:t>
            </a:r>
            <a:r>
              <a:rPr lang="es-ES" sz="2300" err="1">
                <a:cs typeface="Calibri"/>
              </a:rPr>
              <a:t>an</a:t>
            </a:r>
            <a:r>
              <a:rPr lang="es-ES" sz="2300" dirty="0">
                <a:cs typeface="Calibri"/>
              </a:rPr>
              <a:t> </a:t>
            </a:r>
            <a:r>
              <a:rPr lang="es-ES" sz="2300" err="1">
                <a:cs typeface="Calibri"/>
              </a:rPr>
              <a:t>analysis</a:t>
            </a:r>
            <a:r>
              <a:rPr lang="es-ES" sz="2300" dirty="0">
                <a:cs typeface="Calibri"/>
              </a:rPr>
              <a:t> </a:t>
            </a:r>
            <a:r>
              <a:rPr lang="es-ES" sz="2300" err="1">
                <a:cs typeface="Calibri"/>
              </a:rPr>
              <a:t>of</a:t>
            </a:r>
            <a:r>
              <a:rPr lang="es-ES" sz="2300" dirty="0">
                <a:cs typeface="Calibri"/>
              </a:rPr>
              <a:t> </a:t>
            </a:r>
            <a:r>
              <a:rPr lang="es-ES" sz="2300" err="1">
                <a:cs typeface="Calibri"/>
              </a:rPr>
              <a:t>the</a:t>
            </a:r>
            <a:r>
              <a:rPr lang="es-ES" sz="2300" dirty="0">
                <a:cs typeface="Calibri"/>
              </a:rPr>
              <a:t> data set and </a:t>
            </a:r>
            <a:r>
              <a:rPr lang="es-ES" sz="2300" err="1">
                <a:cs typeface="Calibri"/>
              </a:rPr>
              <a:t>calculate</a:t>
            </a:r>
            <a:r>
              <a:rPr lang="es-ES" sz="2300" dirty="0">
                <a:cs typeface="Calibri"/>
              </a:rPr>
              <a:t> </a:t>
            </a:r>
            <a:r>
              <a:rPr lang="es-ES" sz="2300" err="1">
                <a:cs typeface="Calibri"/>
              </a:rPr>
              <a:t>the</a:t>
            </a:r>
            <a:r>
              <a:rPr lang="es-ES" sz="2300" dirty="0">
                <a:cs typeface="Calibri"/>
              </a:rPr>
              <a:t> </a:t>
            </a:r>
            <a:r>
              <a:rPr lang="es-ES" sz="2300" err="1">
                <a:cs typeface="Calibri"/>
              </a:rPr>
              <a:t>percentage</a:t>
            </a:r>
            <a:r>
              <a:rPr lang="es-ES" sz="2300" dirty="0">
                <a:cs typeface="Calibri"/>
              </a:rPr>
              <a:t> </a:t>
            </a:r>
            <a:r>
              <a:rPr lang="es-ES" sz="2300" err="1">
                <a:cs typeface="Calibri"/>
              </a:rPr>
              <a:t>of</a:t>
            </a:r>
            <a:r>
              <a:rPr lang="es-ES" sz="2300" dirty="0">
                <a:cs typeface="Calibri"/>
              </a:rPr>
              <a:t> </a:t>
            </a:r>
            <a:r>
              <a:rPr lang="es-ES" sz="2300" err="1">
                <a:cs typeface="Calibri"/>
              </a:rPr>
              <a:t>missing</a:t>
            </a:r>
            <a:r>
              <a:rPr lang="es-ES" sz="2300" dirty="0">
                <a:cs typeface="Calibri"/>
              </a:rPr>
              <a:t> </a:t>
            </a:r>
            <a:r>
              <a:rPr lang="es-ES" sz="2300" err="1">
                <a:cs typeface="Calibri"/>
              </a:rPr>
              <a:t>values</a:t>
            </a:r>
            <a:r>
              <a:rPr lang="es-ES" sz="2300" dirty="0">
                <a:cs typeface="Calibri"/>
              </a:rPr>
              <a:t> in </a:t>
            </a:r>
            <a:r>
              <a:rPr lang="es-ES" sz="2300" err="1">
                <a:cs typeface="Calibri"/>
              </a:rPr>
              <a:t>each</a:t>
            </a:r>
            <a:r>
              <a:rPr lang="es-ES" sz="2300" dirty="0">
                <a:cs typeface="Calibri"/>
              </a:rPr>
              <a:t> </a:t>
            </a:r>
            <a:r>
              <a:rPr lang="es-ES" sz="2300" err="1">
                <a:cs typeface="Calibri"/>
              </a:rPr>
              <a:t>attribute</a:t>
            </a:r>
            <a:r>
              <a:rPr lang="es-ES" sz="2300" dirty="0">
                <a:cs typeface="Calibri"/>
              </a:rPr>
              <a:t>, </a:t>
            </a:r>
            <a:r>
              <a:rPr lang="es-ES" sz="2300" err="1">
                <a:cs typeface="Calibri"/>
              </a:rPr>
              <a:t>then</a:t>
            </a:r>
            <a:r>
              <a:rPr lang="es-ES" sz="2300" dirty="0">
                <a:cs typeface="Calibri"/>
              </a:rPr>
              <a:t> </a:t>
            </a:r>
            <a:r>
              <a:rPr lang="es-ES" sz="2300" err="1">
                <a:cs typeface="Calibri"/>
              </a:rPr>
              <a:t>we</a:t>
            </a:r>
            <a:r>
              <a:rPr lang="es-ES" sz="2300" dirty="0">
                <a:cs typeface="Calibri"/>
              </a:rPr>
              <a:t> </a:t>
            </a:r>
            <a:r>
              <a:rPr lang="es-ES" sz="2300" err="1">
                <a:cs typeface="Calibri"/>
              </a:rPr>
              <a:t>identify</a:t>
            </a:r>
            <a:r>
              <a:rPr lang="es-ES" sz="2300" dirty="0">
                <a:cs typeface="Calibri"/>
              </a:rPr>
              <a:t> </a:t>
            </a:r>
            <a:r>
              <a:rPr lang="es-ES" sz="2300" err="1">
                <a:cs typeface="Calibri"/>
              </a:rPr>
              <a:t>what</a:t>
            </a:r>
            <a:r>
              <a:rPr lang="es-ES" sz="2300" dirty="0">
                <a:cs typeface="Calibri"/>
              </a:rPr>
              <a:t> </a:t>
            </a:r>
            <a:r>
              <a:rPr lang="es-ES" sz="2300" err="1">
                <a:cs typeface="Calibri"/>
              </a:rPr>
              <a:t>type</a:t>
            </a:r>
            <a:r>
              <a:rPr lang="es-ES" sz="2300" dirty="0">
                <a:cs typeface="Calibri"/>
              </a:rPr>
              <a:t> </a:t>
            </a:r>
            <a:r>
              <a:rPr lang="es-ES" sz="2300" err="1">
                <a:cs typeface="Calibri"/>
              </a:rPr>
              <a:t>of</a:t>
            </a:r>
            <a:r>
              <a:rPr lang="es-ES" sz="2300" dirty="0">
                <a:cs typeface="Calibri"/>
              </a:rPr>
              <a:t> data are </a:t>
            </a:r>
            <a:r>
              <a:rPr lang="es-ES" sz="2300" err="1">
                <a:cs typeface="Calibri"/>
              </a:rPr>
              <a:t>the</a:t>
            </a:r>
            <a:r>
              <a:rPr lang="es-ES" sz="2300" dirty="0">
                <a:cs typeface="Calibri"/>
              </a:rPr>
              <a:t> </a:t>
            </a:r>
            <a:r>
              <a:rPr lang="es-ES" sz="2300" err="1">
                <a:cs typeface="Calibri"/>
              </a:rPr>
              <a:t>columns</a:t>
            </a:r>
            <a:r>
              <a:rPr lang="es-ES" sz="2300" dirty="0">
                <a:cs typeface="Calibri"/>
              </a:rPr>
              <a:t>.</a:t>
            </a:r>
            <a:endParaRPr lang="es-ES"/>
          </a:p>
          <a:p>
            <a:r>
              <a:rPr lang="es-ES" sz="2300" dirty="0">
                <a:ea typeface="+mn-lt"/>
                <a:cs typeface="+mn-lt"/>
              </a:rPr>
              <a:t>After </a:t>
            </a:r>
            <a:r>
              <a:rPr lang="es-ES" sz="2300" err="1">
                <a:ea typeface="+mn-lt"/>
                <a:cs typeface="+mn-lt"/>
              </a:rPr>
              <a:t>that</a:t>
            </a:r>
            <a:r>
              <a:rPr lang="es-ES" sz="2300" dirty="0">
                <a:ea typeface="+mn-lt"/>
                <a:cs typeface="+mn-lt"/>
              </a:rPr>
              <a:t> </a:t>
            </a:r>
            <a:r>
              <a:rPr lang="es-ES" sz="2300" err="1">
                <a:ea typeface="+mn-lt"/>
                <a:cs typeface="+mn-lt"/>
              </a:rPr>
              <a:t>we</a:t>
            </a:r>
            <a:r>
              <a:rPr lang="es-ES" sz="2300" dirty="0">
                <a:ea typeface="+mn-lt"/>
                <a:cs typeface="+mn-lt"/>
              </a:rPr>
              <a:t> use </a:t>
            </a:r>
            <a:r>
              <a:rPr lang="es-ES" sz="2300" err="1">
                <a:ea typeface="+mn-lt"/>
                <a:cs typeface="+mn-lt"/>
              </a:rPr>
              <a:t>the</a:t>
            </a:r>
            <a:r>
              <a:rPr lang="es-ES" sz="2300" dirty="0">
                <a:ea typeface="+mn-lt"/>
                <a:cs typeface="+mn-lt"/>
              </a:rPr>
              <a:t> </a:t>
            </a:r>
            <a:r>
              <a:rPr lang="es-ES" sz="2300" err="1">
                <a:ea typeface="+mn-lt"/>
                <a:cs typeface="+mn-lt"/>
              </a:rPr>
              <a:t>method</a:t>
            </a:r>
            <a:r>
              <a:rPr lang="es-ES" sz="2300" dirty="0">
                <a:ea typeface="+mn-lt"/>
                <a:cs typeface="+mn-lt"/>
              </a:rPr>
              <a:t> </a:t>
            </a:r>
            <a:r>
              <a:rPr lang="es-ES" sz="2300" err="1">
                <a:ea typeface="+mn-lt"/>
                <a:cs typeface="+mn-lt"/>
              </a:rPr>
              <a:t>value_counts</a:t>
            </a:r>
            <a:r>
              <a:rPr lang="es-ES" sz="2300" dirty="0">
                <a:ea typeface="+mn-lt"/>
                <a:cs typeface="+mn-lt"/>
              </a:rPr>
              <a:t>() </a:t>
            </a:r>
            <a:r>
              <a:rPr lang="es-ES" sz="2300" err="1">
                <a:ea typeface="+mn-lt"/>
                <a:cs typeface="+mn-lt"/>
              </a:rPr>
              <a:t>on</a:t>
            </a:r>
            <a:r>
              <a:rPr lang="es-ES" sz="2300" dirty="0">
                <a:ea typeface="+mn-lt"/>
                <a:cs typeface="+mn-lt"/>
              </a:rPr>
              <a:t> </a:t>
            </a:r>
            <a:r>
              <a:rPr lang="es-ES" sz="2300" err="1">
                <a:ea typeface="+mn-lt"/>
                <a:cs typeface="+mn-lt"/>
              </a:rPr>
              <a:t>the</a:t>
            </a:r>
            <a:r>
              <a:rPr lang="es-ES" sz="2300" dirty="0">
                <a:ea typeface="+mn-lt"/>
                <a:cs typeface="+mn-lt"/>
              </a:rPr>
              <a:t> </a:t>
            </a:r>
            <a:r>
              <a:rPr lang="es-ES" sz="2300" err="1">
                <a:ea typeface="+mn-lt"/>
                <a:cs typeface="+mn-lt"/>
              </a:rPr>
              <a:t>column</a:t>
            </a:r>
            <a:r>
              <a:rPr lang="es-ES" sz="2300" dirty="0">
                <a:ea typeface="+mn-lt"/>
                <a:cs typeface="+mn-lt"/>
              </a:rPr>
              <a:t> </a:t>
            </a:r>
            <a:r>
              <a:rPr lang="es-ES" sz="2300" err="1">
                <a:ea typeface="+mn-lt"/>
                <a:cs typeface="+mn-lt"/>
              </a:rPr>
              <a:t>LaunchSite</a:t>
            </a:r>
            <a:r>
              <a:rPr lang="es-ES" sz="2300" dirty="0">
                <a:ea typeface="+mn-lt"/>
                <a:cs typeface="+mn-lt"/>
              </a:rPr>
              <a:t>, </a:t>
            </a:r>
            <a:r>
              <a:rPr lang="es-ES" sz="2300" err="1">
                <a:ea typeface="+mn-lt"/>
                <a:cs typeface="+mn-lt"/>
              </a:rPr>
              <a:t>Orbit</a:t>
            </a:r>
            <a:r>
              <a:rPr lang="es-ES" sz="2300" dirty="0">
                <a:ea typeface="+mn-lt"/>
                <a:cs typeface="+mn-lt"/>
              </a:rPr>
              <a:t>, </a:t>
            </a:r>
            <a:r>
              <a:rPr lang="es-ES" sz="2300" err="1">
                <a:ea typeface="+mn-lt"/>
                <a:cs typeface="+mn-lt"/>
              </a:rPr>
              <a:t>Outcome</a:t>
            </a:r>
            <a:r>
              <a:rPr lang="es-ES" sz="2300" dirty="0">
                <a:ea typeface="+mn-lt"/>
                <a:cs typeface="+mn-lt"/>
              </a:rPr>
              <a:t> </a:t>
            </a:r>
            <a:r>
              <a:rPr lang="es-ES" sz="2300" err="1">
                <a:ea typeface="+mn-lt"/>
                <a:cs typeface="+mn-lt"/>
              </a:rPr>
              <a:t>to</a:t>
            </a:r>
            <a:r>
              <a:rPr lang="es-ES" sz="2300" dirty="0">
                <a:ea typeface="+mn-lt"/>
                <a:cs typeface="+mn-lt"/>
              </a:rPr>
              <a:t> determine </a:t>
            </a:r>
            <a:r>
              <a:rPr lang="es-ES" sz="2300" err="1">
                <a:ea typeface="+mn-lt"/>
                <a:cs typeface="+mn-lt"/>
              </a:rPr>
              <a:t>the</a:t>
            </a:r>
            <a:r>
              <a:rPr lang="es-ES" sz="2300" dirty="0">
                <a:ea typeface="+mn-lt"/>
                <a:cs typeface="+mn-lt"/>
              </a:rPr>
              <a:t> </a:t>
            </a:r>
            <a:r>
              <a:rPr lang="es-ES" sz="2300" err="1">
                <a:ea typeface="+mn-lt"/>
                <a:cs typeface="+mn-lt"/>
              </a:rPr>
              <a:t>number</a:t>
            </a:r>
            <a:r>
              <a:rPr lang="es-ES" sz="2300" dirty="0">
                <a:ea typeface="+mn-lt"/>
                <a:cs typeface="+mn-lt"/>
              </a:rPr>
              <a:t> </a:t>
            </a:r>
            <a:r>
              <a:rPr lang="es-ES" sz="2300" err="1">
                <a:ea typeface="+mn-lt"/>
                <a:cs typeface="+mn-lt"/>
              </a:rPr>
              <a:t>of</a:t>
            </a:r>
            <a:r>
              <a:rPr lang="es-ES" sz="2300" dirty="0">
                <a:ea typeface="+mn-lt"/>
                <a:cs typeface="+mn-lt"/>
              </a:rPr>
              <a:t> </a:t>
            </a:r>
            <a:r>
              <a:rPr lang="es-ES" sz="2300" err="1">
                <a:ea typeface="+mn-lt"/>
                <a:cs typeface="+mn-lt"/>
              </a:rPr>
              <a:t>launches</a:t>
            </a:r>
            <a:r>
              <a:rPr lang="es-ES" sz="2300" dirty="0">
                <a:ea typeface="+mn-lt"/>
                <a:cs typeface="+mn-lt"/>
              </a:rPr>
              <a:t> </a:t>
            </a:r>
            <a:r>
              <a:rPr lang="es-ES" sz="2300" err="1">
                <a:ea typeface="+mn-lt"/>
                <a:cs typeface="+mn-lt"/>
              </a:rPr>
              <a:t>on</a:t>
            </a:r>
            <a:r>
              <a:rPr lang="es-ES" sz="2300" dirty="0">
                <a:ea typeface="+mn-lt"/>
                <a:cs typeface="+mn-lt"/>
              </a:rPr>
              <a:t> </a:t>
            </a:r>
            <a:r>
              <a:rPr lang="es-ES" sz="2300" err="1">
                <a:ea typeface="+mn-lt"/>
                <a:cs typeface="+mn-lt"/>
              </a:rPr>
              <a:t>each</a:t>
            </a:r>
            <a:r>
              <a:rPr lang="es-ES" sz="2300" dirty="0">
                <a:ea typeface="+mn-lt"/>
                <a:cs typeface="+mn-lt"/>
              </a:rPr>
              <a:t> site, </a:t>
            </a:r>
            <a:r>
              <a:rPr lang="es-ES" sz="2300" err="1">
                <a:ea typeface="+mn-lt"/>
                <a:cs typeface="+mn-lt"/>
              </a:rPr>
              <a:t>the</a:t>
            </a:r>
            <a:r>
              <a:rPr lang="es-ES" sz="2300" dirty="0">
                <a:ea typeface="+mn-lt"/>
                <a:cs typeface="+mn-lt"/>
              </a:rPr>
              <a:t> </a:t>
            </a:r>
            <a:r>
              <a:rPr lang="es-ES" sz="2300" err="1">
                <a:ea typeface="+mn-lt"/>
                <a:cs typeface="+mn-lt"/>
              </a:rPr>
              <a:t>number</a:t>
            </a:r>
            <a:r>
              <a:rPr lang="es-ES" sz="2300" dirty="0">
                <a:ea typeface="+mn-lt"/>
                <a:cs typeface="+mn-lt"/>
              </a:rPr>
              <a:t> and </a:t>
            </a:r>
            <a:r>
              <a:rPr lang="es-ES" sz="2300" err="1">
                <a:ea typeface="+mn-lt"/>
                <a:cs typeface="+mn-lt"/>
              </a:rPr>
              <a:t>occurrence</a:t>
            </a:r>
            <a:r>
              <a:rPr lang="es-ES" sz="2300" dirty="0">
                <a:ea typeface="+mn-lt"/>
                <a:cs typeface="+mn-lt"/>
              </a:rPr>
              <a:t> </a:t>
            </a:r>
            <a:r>
              <a:rPr lang="es-ES" sz="2300" err="1">
                <a:ea typeface="+mn-lt"/>
                <a:cs typeface="+mn-lt"/>
              </a:rPr>
              <a:t>of</a:t>
            </a:r>
            <a:r>
              <a:rPr lang="es-ES" sz="2300" dirty="0">
                <a:ea typeface="+mn-lt"/>
                <a:cs typeface="+mn-lt"/>
              </a:rPr>
              <a:t> </a:t>
            </a:r>
            <a:r>
              <a:rPr lang="es-ES" sz="2300" err="1">
                <a:ea typeface="+mn-lt"/>
                <a:cs typeface="+mn-lt"/>
              </a:rPr>
              <a:t>each</a:t>
            </a:r>
            <a:r>
              <a:rPr lang="es-ES" sz="2300" dirty="0">
                <a:ea typeface="+mn-lt"/>
                <a:cs typeface="+mn-lt"/>
              </a:rPr>
              <a:t> </a:t>
            </a:r>
            <a:r>
              <a:rPr lang="es-ES" sz="2300" err="1">
                <a:ea typeface="+mn-lt"/>
                <a:cs typeface="+mn-lt"/>
              </a:rPr>
              <a:t>orbit</a:t>
            </a:r>
            <a:r>
              <a:rPr lang="es-ES" sz="2300" dirty="0">
                <a:ea typeface="+mn-lt"/>
                <a:cs typeface="+mn-lt"/>
              </a:rPr>
              <a:t> and </a:t>
            </a:r>
            <a:r>
              <a:rPr lang="es-ES" sz="2300" err="1">
                <a:ea typeface="+mn-lt"/>
                <a:cs typeface="+mn-lt"/>
              </a:rPr>
              <a:t>to</a:t>
            </a:r>
            <a:r>
              <a:rPr lang="es-ES" sz="2300" dirty="0">
                <a:ea typeface="+mn-lt"/>
                <a:cs typeface="+mn-lt"/>
              </a:rPr>
              <a:t> determine </a:t>
            </a:r>
            <a:r>
              <a:rPr lang="es-ES" sz="2300" err="1">
                <a:ea typeface="+mn-lt"/>
                <a:cs typeface="+mn-lt"/>
              </a:rPr>
              <a:t>the</a:t>
            </a:r>
            <a:r>
              <a:rPr lang="es-ES" sz="2300" dirty="0">
                <a:ea typeface="+mn-lt"/>
                <a:cs typeface="+mn-lt"/>
              </a:rPr>
              <a:t> </a:t>
            </a:r>
            <a:r>
              <a:rPr lang="es-ES" sz="2300" err="1">
                <a:ea typeface="+mn-lt"/>
                <a:cs typeface="+mn-lt"/>
              </a:rPr>
              <a:t>number</a:t>
            </a:r>
            <a:r>
              <a:rPr lang="es-ES" sz="2300" dirty="0">
                <a:ea typeface="+mn-lt"/>
                <a:cs typeface="+mn-lt"/>
              </a:rPr>
              <a:t> </a:t>
            </a:r>
            <a:r>
              <a:rPr lang="es-ES" sz="2300" err="1">
                <a:ea typeface="+mn-lt"/>
                <a:cs typeface="+mn-lt"/>
              </a:rPr>
              <a:t>of</a:t>
            </a:r>
            <a:r>
              <a:rPr lang="es-ES" sz="2300" dirty="0">
                <a:ea typeface="+mn-lt"/>
                <a:cs typeface="+mn-lt"/>
              </a:rPr>
              <a:t> "</a:t>
            </a:r>
            <a:r>
              <a:rPr lang="es-ES" sz="2300" err="1">
                <a:ea typeface="+mn-lt"/>
                <a:cs typeface="+mn-lt"/>
              </a:rPr>
              <a:t>landing_outcomes</a:t>
            </a:r>
            <a:r>
              <a:rPr lang="es-ES" sz="2300" dirty="0">
                <a:ea typeface="+mn-lt"/>
                <a:cs typeface="+mn-lt"/>
              </a:rPr>
              <a:t>".</a:t>
            </a:r>
          </a:p>
          <a:p>
            <a:r>
              <a:rPr lang="es-ES" sz="2300" err="1">
                <a:cs typeface="Calibri"/>
              </a:rPr>
              <a:t>Finally</a:t>
            </a:r>
            <a:r>
              <a:rPr lang="es-ES" sz="2300" dirty="0">
                <a:cs typeface="Calibri"/>
              </a:rPr>
              <a:t>, </a:t>
            </a:r>
            <a:r>
              <a:rPr lang="es-ES" sz="2300" err="1">
                <a:ea typeface="+mn-lt"/>
                <a:cs typeface="+mn-lt"/>
              </a:rPr>
              <a:t>using</a:t>
            </a:r>
            <a:r>
              <a:rPr lang="es-ES" sz="2300" dirty="0">
                <a:ea typeface="+mn-lt"/>
                <a:cs typeface="+mn-lt"/>
              </a:rPr>
              <a:t> </a:t>
            </a:r>
            <a:r>
              <a:rPr lang="es-ES" sz="2300" err="1">
                <a:ea typeface="+mn-lt"/>
                <a:cs typeface="+mn-lt"/>
              </a:rPr>
              <a:t>the</a:t>
            </a:r>
            <a:r>
              <a:rPr lang="es-ES" sz="2300" dirty="0">
                <a:ea typeface="+mn-lt"/>
                <a:cs typeface="+mn-lt"/>
              </a:rPr>
              <a:t> </a:t>
            </a:r>
            <a:r>
              <a:rPr lang="es-ES" sz="2300" err="1">
                <a:ea typeface="+mn-lt"/>
                <a:cs typeface="+mn-lt"/>
              </a:rPr>
              <a:t>Outcome</a:t>
            </a:r>
            <a:r>
              <a:rPr lang="es-ES" sz="2300" dirty="0">
                <a:ea typeface="+mn-lt"/>
                <a:cs typeface="+mn-lt"/>
              </a:rPr>
              <a:t>, </a:t>
            </a:r>
            <a:r>
              <a:rPr lang="es-ES" sz="2300" err="1">
                <a:ea typeface="+mn-lt"/>
                <a:cs typeface="+mn-lt"/>
              </a:rPr>
              <a:t>create</a:t>
            </a:r>
            <a:r>
              <a:rPr lang="es-ES" sz="2300" dirty="0">
                <a:ea typeface="+mn-lt"/>
                <a:cs typeface="+mn-lt"/>
              </a:rPr>
              <a:t> a </a:t>
            </a:r>
            <a:r>
              <a:rPr lang="es-ES" sz="2300" err="1">
                <a:ea typeface="+mn-lt"/>
                <a:cs typeface="+mn-lt"/>
              </a:rPr>
              <a:t>list</a:t>
            </a:r>
            <a:r>
              <a:rPr lang="es-ES" sz="2300" dirty="0">
                <a:ea typeface="+mn-lt"/>
                <a:cs typeface="+mn-lt"/>
              </a:rPr>
              <a:t> </a:t>
            </a:r>
            <a:r>
              <a:rPr lang="es-ES" sz="2300" err="1">
                <a:ea typeface="+mn-lt"/>
                <a:cs typeface="+mn-lt"/>
              </a:rPr>
              <a:t>where</a:t>
            </a:r>
            <a:r>
              <a:rPr lang="es-ES" sz="2300" dirty="0">
                <a:ea typeface="+mn-lt"/>
                <a:cs typeface="+mn-lt"/>
              </a:rPr>
              <a:t> </a:t>
            </a:r>
            <a:r>
              <a:rPr lang="es-ES" sz="2300" err="1">
                <a:ea typeface="+mn-lt"/>
                <a:cs typeface="+mn-lt"/>
              </a:rPr>
              <a:t>the</a:t>
            </a:r>
            <a:r>
              <a:rPr lang="es-ES" sz="2300" dirty="0">
                <a:ea typeface="+mn-lt"/>
                <a:cs typeface="+mn-lt"/>
              </a:rPr>
              <a:t> </a:t>
            </a:r>
            <a:r>
              <a:rPr lang="es-ES" sz="2300" err="1">
                <a:ea typeface="+mn-lt"/>
                <a:cs typeface="+mn-lt"/>
              </a:rPr>
              <a:t>element</a:t>
            </a:r>
            <a:r>
              <a:rPr lang="es-ES" sz="2300" dirty="0">
                <a:ea typeface="+mn-lt"/>
                <a:cs typeface="+mn-lt"/>
              </a:rPr>
              <a:t> </a:t>
            </a:r>
            <a:r>
              <a:rPr lang="es-ES" sz="2300" err="1">
                <a:ea typeface="+mn-lt"/>
                <a:cs typeface="+mn-lt"/>
              </a:rPr>
              <a:t>is</a:t>
            </a:r>
            <a:r>
              <a:rPr lang="es-ES" sz="2300" dirty="0">
                <a:ea typeface="+mn-lt"/>
                <a:cs typeface="+mn-lt"/>
              </a:rPr>
              <a:t> </a:t>
            </a:r>
            <a:r>
              <a:rPr lang="es-ES" sz="2300" err="1">
                <a:ea typeface="+mn-lt"/>
                <a:cs typeface="+mn-lt"/>
              </a:rPr>
              <a:t>zero</a:t>
            </a:r>
            <a:r>
              <a:rPr lang="es-ES" sz="2300" dirty="0">
                <a:ea typeface="+mn-lt"/>
                <a:cs typeface="+mn-lt"/>
              </a:rPr>
              <a:t> </a:t>
            </a:r>
            <a:r>
              <a:rPr lang="es-ES" sz="2300" err="1">
                <a:ea typeface="+mn-lt"/>
                <a:cs typeface="+mn-lt"/>
              </a:rPr>
              <a:t>if</a:t>
            </a:r>
            <a:r>
              <a:rPr lang="es-ES" sz="2300" dirty="0">
                <a:ea typeface="+mn-lt"/>
                <a:cs typeface="+mn-lt"/>
              </a:rPr>
              <a:t> </a:t>
            </a:r>
            <a:r>
              <a:rPr lang="es-ES" sz="2300" err="1">
                <a:ea typeface="+mn-lt"/>
                <a:cs typeface="+mn-lt"/>
              </a:rPr>
              <a:t>the</a:t>
            </a:r>
            <a:r>
              <a:rPr lang="es-ES" sz="2300" dirty="0">
                <a:ea typeface="+mn-lt"/>
                <a:cs typeface="+mn-lt"/>
              </a:rPr>
              <a:t> </a:t>
            </a:r>
            <a:r>
              <a:rPr lang="es-ES" sz="2300" err="1">
                <a:ea typeface="+mn-lt"/>
                <a:cs typeface="+mn-lt"/>
              </a:rPr>
              <a:t>corresponding</a:t>
            </a:r>
            <a:r>
              <a:rPr lang="es-ES" sz="2300" dirty="0">
                <a:ea typeface="+mn-lt"/>
                <a:cs typeface="+mn-lt"/>
              </a:rPr>
              <a:t> </a:t>
            </a:r>
            <a:r>
              <a:rPr lang="es-ES" sz="2300" err="1">
                <a:ea typeface="+mn-lt"/>
                <a:cs typeface="+mn-lt"/>
              </a:rPr>
              <a:t>row</a:t>
            </a:r>
            <a:r>
              <a:rPr lang="es-ES" sz="2300" dirty="0">
                <a:ea typeface="+mn-lt"/>
                <a:cs typeface="+mn-lt"/>
              </a:rPr>
              <a:t> in </a:t>
            </a:r>
            <a:r>
              <a:rPr lang="es-ES" sz="2300" err="1">
                <a:ea typeface="+mn-lt"/>
                <a:cs typeface="+mn-lt"/>
              </a:rPr>
              <a:t>Outcome</a:t>
            </a:r>
            <a:r>
              <a:rPr lang="es-ES" sz="2300" dirty="0">
                <a:ea typeface="+mn-lt"/>
                <a:cs typeface="+mn-lt"/>
              </a:rPr>
              <a:t> </a:t>
            </a:r>
            <a:r>
              <a:rPr lang="es-ES" sz="2300" err="1">
                <a:ea typeface="+mn-lt"/>
                <a:cs typeface="+mn-lt"/>
              </a:rPr>
              <a:t>is</a:t>
            </a:r>
            <a:r>
              <a:rPr lang="es-ES" sz="2300" dirty="0">
                <a:ea typeface="+mn-lt"/>
                <a:cs typeface="+mn-lt"/>
              </a:rPr>
              <a:t> in </a:t>
            </a:r>
            <a:r>
              <a:rPr lang="es-ES" sz="2300" err="1">
                <a:ea typeface="+mn-lt"/>
                <a:cs typeface="+mn-lt"/>
              </a:rPr>
              <a:t>the</a:t>
            </a:r>
            <a:r>
              <a:rPr lang="es-ES" sz="2300" dirty="0">
                <a:ea typeface="+mn-lt"/>
                <a:cs typeface="+mn-lt"/>
              </a:rPr>
              <a:t> set </a:t>
            </a:r>
            <a:r>
              <a:rPr lang="es-ES" sz="2300" err="1">
                <a:ea typeface="+mn-lt"/>
                <a:cs typeface="+mn-lt"/>
              </a:rPr>
              <a:t>bad_outcome</a:t>
            </a:r>
            <a:r>
              <a:rPr lang="es-ES" sz="2300" dirty="0">
                <a:ea typeface="+mn-lt"/>
                <a:cs typeface="+mn-lt"/>
              </a:rPr>
              <a:t>; </a:t>
            </a:r>
            <a:r>
              <a:rPr lang="es-ES" sz="2300" err="1">
                <a:ea typeface="+mn-lt"/>
                <a:cs typeface="+mn-lt"/>
              </a:rPr>
              <a:t>otherwise</a:t>
            </a:r>
            <a:r>
              <a:rPr lang="es-ES" sz="2300" dirty="0">
                <a:ea typeface="+mn-lt"/>
                <a:cs typeface="+mn-lt"/>
              </a:rPr>
              <a:t>, </a:t>
            </a:r>
            <a:r>
              <a:rPr lang="es-ES" sz="2300" err="1">
                <a:ea typeface="+mn-lt"/>
                <a:cs typeface="+mn-lt"/>
              </a:rPr>
              <a:t>it's</a:t>
            </a:r>
            <a:r>
              <a:rPr lang="es-ES" sz="2300" dirty="0">
                <a:ea typeface="+mn-lt"/>
                <a:cs typeface="+mn-lt"/>
              </a:rPr>
              <a:t> </a:t>
            </a:r>
            <a:r>
              <a:rPr lang="es-ES" sz="2300" err="1">
                <a:ea typeface="+mn-lt"/>
                <a:cs typeface="+mn-lt"/>
              </a:rPr>
              <a:t>one</a:t>
            </a:r>
            <a:r>
              <a:rPr lang="es-ES" sz="2300" dirty="0">
                <a:ea typeface="+mn-lt"/>
                <a:cs typeface="+mn-lt"/>
              </a:rPr>
              <a:t>. </a:t>
            </a:r>
            <a:r>
              <a:rPr lang="es-ES" sz="2300" err="1">
                <a:ea typeface="+mn-lt"/>
                <a:cs typeface="+mn-lt"/>
              </a:rPr>
              <a:t>Then</a:t>
            </a:r>
            <a:r>
              <a:rPr lang="es-ES" sz="2300" dirty="0">
                <a:ea typeface="+mn-lt"/>
                <a:cs typeface="+mn-lt"/>
              </a:rPr>
              <a:t> </a:t>
            </a:r>
            <a:r>
              <a:rPr lang="es-ES" sz="2300" err="1">
                <a:ea typeface="+mn-lt"/>
                <a:cs typeface="+mn-lt"/>
              </a:rPr>
              <a:t>assign</a:t>
            </a:r>
            <a:r>
              <a:rPr lang="es-ES" sz="2300" dirty="0">
                <a:ea typeface="+mn-lt"/>
                <a:cs typeface="+mn-lt"/>
              </a:rPr>
              <a:t> </a:t>
            </a:r>
            <a:r>
              <a:rPr lang="es-ES" sz="2300" err="1">
                <a:ea typeface="+mn-lt"/>
                <a:cs typeface="+mn-lt"/>
              </a:rPr>
              <a:t>it</a:t>
            </a:r>
            <a:r>
              <a:rPr lang="es-ES" sz="2300" dirty="0">
                <a:ea typeface="+mn-lt"/>
                <a:cs typeface="+mn-lt"/>
              </a:rPr>
              <a:t> </a:t>
            </a:r>
            <a:r>
              <a:rPr lang="es-ES" sz="2300" err="1">
                <a:ea typeface="+mn-lt"/>
                <a:cs typeface="+mn-lt"/>
              </a:rPr>
              <a:t>to</a:t>
            </a:r>
            <a:r>
              <a:rPr lang="es-ES" sz="2300" dirty="0">
                <a:ea typeface="+mn-lt"/>
                <a:cs typeface="+mn-lt"/>
              </a:rPr>
              <a:t> </a:t>
            </a:r>
            <a:r>
              <a:rPr lang="es-ES" sz="2300" err="1">
                <a:ea typeface="+mn-lt"/>
                <a:cs typeface="+mn-lt"/>
              </a:rPr>
              <a:t>the</a:t>
            </a:r>
            <a:r>
              <a:rPr lang="es-ES" sz="2300" dirty="0">
                <a:ea typeface="+mn-lt"/>
                <a:cs typeface="+mn-lt"/>
              </a:rPr>
              <a:t> variable "</a:t>
            </a:r>
            <a:r>
              <a:rPr lang="es-ES" sz="2300" err="1">
                <a:ea typeface="+mn-lt"/>
                <a:cs typeface="+mn-lt"/>
              </a:rPr>
              <a:t>landing_class</a:t>
            </a:r>
            <a:r>
              <a:rPr lang="es-ES" sz="2300" dirty="0">
                <a:ea typeface="+mn-lt"/>
                <a:cs typeface="+mn-lt"/>
              </a:rPr>
              <a:t>" and </a:t>
            </a:r>
            <a:r>
              <a:rPr lang="es-ES" sz="2300" err="1">
                <a:ea typeface="+mn-lt"/>
                <a:cs typeface="+mn-lt"/>
              </a:rPr>
              <a:t>calculate</a:t>
            </a:r>
            <a:r>
              <a:rPr lang="es-ES" sz="2300" dirty="0">
                <a:ea typeface="+mn-lt"/>
                <a:cs typeface="+mn-lt"/>
              </a:rPr>
              <a:t> </a:t>
            </a:r>
            <a:r>
              <a:rPr lang="es-ES" sz="2300" err="1">
                <a:ea typeface="+mn-lt"/>
                <a:cs typeface="+mn-lt"/>
              </a:rPr>
              <a:t>the</a:t>
            </a:r>
            <a:r>
              <a:rPr lang="es-ES" sz="2300" dirty="0">
                <a:ea typeface="+mn-lt"/>
                <a:cs typeface="+mn-lt"/>
              </a:rPr>
              <a:t> </a:t>
            </a:r>
            <a:r>
              <a:rPr lang="es-ES" sz="2300" err="1">
                <a:ea typeface="+mn-lt"/>
                <a:cs typeface="+mn-lt"/>
              </a:rPr>
              <a:t>success</a:t>
            </a:r>
            <a:r>
              <a:rPr lang="es-ES" sz="2300" dirty="0">
                <a:ea typeface="+mn-lt"/>
                <a:cs typeface="+mn-lt"/>
              </a:rPr>
              <a:t> </a:t>
            </a:r>
            <a:r>
              <a:rPr lang="es-ES" sz="2300" err="1">
                <a:ea typeface="+mn-lt"/>
                <a:cs typeface="+mn-lt"/>
              </a:rPr>
              <a:t>rate</a:t>
            </a:r>
            <a:r>
              <a:rPr lang="es-ES" sz="2300" dirty="0">
                <a:ea typeface="+mn-lt"/>
                <a:cs typeface="+mn-lt"/>
              </a:rPr>
              <a:t> </a:t>
            </a:r>
            <a:r>
              <a:rPr lang="es-ES" sz="2300" err="1">
                <a:ea typeface="+mn-lt"/>
                <a:cs typeface="+mn-lt"/>
              </a:rPr>
              <a:t>of</a:t>
            </a:r>
            <a:r>
              <a:rPr lang="es-ES" sz="2300" dirty="0">
                <a:ea typeface="+mn-lt"/>
                <a:cs typeface="+mn-lt"/>
              </a:rPr>
              <a:t> </a:t>
            </a:r>
            <a:r>
              <a:rPr lang="es-ES" sz="2300" err="1">
                <a:ea typeface="+mn-lt"/>
                <a:cs typeface="+mn-lt"/>
              </a:rPr>
              <a:t>landings</a:t>
            </a:r>
            <a:r>
              <a:rPr lang="es-ES" sz="2300" dirty="0">
                <a:ea typeface="+mn-lt"/>
                <a:cs typeface="+mn-lt"/>
              </a:rPr>
              <a:t>.</a:t>
            </a:r>
            <a:endParaRPr lang="es-ES" sz="2300" dirty="0">
              <a:cs typeface="Calibri"/>
            </a:endParaRPr>
          </a:p>
        </p:txBody>
      </p:sp>
    </p:spTree>
    <p:extLst>
      <p:ext uri="{BB962C8B-B14F-4D97-AF65-F5344CB8AC3E}">
        <p14:creationId xmlns:p14="http://schemas.microsoft.com/office/powerpoint/2010/main" val="143420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2A665A13-3129-46DF-B847-F273F3E96BE6}"/>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Data Wrangling</a:t>
            </a:r>
          </a:p>
        </p:txBody>
      </p:sp>
      <p:pic>
        <p:nvPicPr>
          <p:cNvPr id="7" name="Imagen 6" descr="Diagrama&#10;&#10;Descripción generada automáticamente">
            <a:extLst>
              <a:ext uri="{FF2B5EF4-FFF2-40B4-BE49-F238E27FC236}">
                <a16:creationId xmlns:a16="http://schemas.microsoft.com/office/drawing/2014/main" id="{30370D70-2C76-6ADC-9D98-1FB13DA4A679}"/>
              </a:ext>
            </a:extLst>
          </p:cNvPr>
          <p:cNvPicPr>
            <a:picLocks noChangeAspect="1"/>
          </p:cNvPicPr>
          <p:nvPr/>
        </p:nvPicPr>
        <p:blipFill>
          <a:blip r:embed="rId2"/>
          <a:stretch>
            <a:fillRect/>
          </a:stretch>
        </p:blipFill>
        <p:spPr>
          <a:xfrm>
            <a:off x="631359" y="1667589"/>
            <a:ext cx="10843065" cy="1165628"/>
          </a:xfrm>
          <a:prstGeom prst="rect">
            <a:avLst/>
          </a:prstGeom>
        </p:spPr>
      </p:pic>
      <p:grpSp>
        <p:nvGrpSpPr>
          <p:cNvPr id="41" name="Group 4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2" name="Straight Connector 4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11</a:t>
            </a:fld>
            <a:endParaRPr lang="en-US" sz="1200">
              <a:solidFill>
                <a:schemeClr val="bg1"/>
              </a:solidFill>
              <a:latin typeface="+mn-lt"/>
            </a:endParaRPr>
          </a:p>
        </p:txBody>
      </p:sp>
      <p:sp>
        <p:nvSpPr>
          <p:cNvPr id="47" name="Oval 4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pPr marL="0"/>
            <a:r>
              <a:rPr lang="en-US" sz="1800">
                <a:solidFill>
                  <a:schemeClr val="bg1"/>
                </a:solidFill>
                <a:hlinkClick r:id="rId3"/>
              </a:rPr>
              <a:t>Practical Laboratory N°3: Data Wrangling</a:t>
            </a:r>
            <a:endParaRPr lang="en-US" sz="1800">
              <a:solidFill>
                <a:schemeClr val="bg1"/>
              </a:solidFill>
            </a:endParaRPr>
          </a:p>
          <a:p>
            <a:endParaRPr lang="en-US" sz="1800">
              <a:solidFill>
                <a:schemeClr val="bg1"/>
              </a:solidFill>
            </a:endParaRPr>
          </a:p>
          <a:p>
            <a:endParaRPr lang="en-US" sz="1800">
              <a:solidFill>
                <a:schemeClr val="bg1"/>
              </a:solidFill>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069"/>
            <a:ext cx="10517234" cy="4341692"/>
          </a:xfrm>
          <a:prstGeom prst="rect">
            <a:avLst/>
          </a:prstGeom>
        </p:spPr>
        <p:txBody>
          <a:bodyPr lIns="91440" tIns="45720" rIns="91440" bIns="45720" anchor="t"/>
          <a:lstStyle/>
          <a:p>
            <a:pPr marL="0" indent="0">
              <a:lnSpc>
                <a:spcPct val="100000"/>
              </a:lnSpc>
              <a:spcBef>
                <a:spcPts val="400"/>
              </a:spcBef>
              <a:buNone/>
            </a:pPr>
            <a:r>
              <a:rPr lang="en-US" sz="1600" dirty="0">
                <a:solidFill>
                  <a:schemeClr val="accent3">
                    <a:lumMod val="25000"/>
                  </a:schemeClr>
                </a:solidFill>
                <a:latin typeface="Calibri"/>
                <a:cs typeface="Calibri"/>
              </a:rPr>
              <a:t>The queries utilized for the EDA are:</a:t>
            </a:r>
            <a:endParaRPr lang="es-ES">
              <a:cs typeface="Calibri" panose="020F0502020204030204"/>
            </a:endParaRPr>
          </a:p>
          <a:p>
            <a:pPr marL="342900" indent="0">
              <a:lnSpc>
                <a:spcPct val="100000"/>
              </a:lnSpc>
              <a:spcBef>
                <a:spcPts val="400"/>
              </a:spcBef>
            </a:pPr>
            <a:r>
              <a:rPr lang="en-US" sz="1600" dirty="0">
                <a:solidFill>
                  <a:schemeClr val="accent3">
                    <a:lumMod val="25000"/>
                  </a:schemeClr>
                </a:solidFill>
                <a:latin typeface="Calibri"/>
                <a:cs typeface="Calibri"/>
              </a:rPr>
              <a:t>Drop table if already exists and create a new one with rows where data is not null.</a:t>
            </a:r>
          </a:p>
          <a:p>
            <a:pPr marL="342900" indent="0">
              <a:lnSpc>
                <a:spcPct val="100000"/>
              </a:lnSpc>
              <a:spcBef>
                <a:spcPts val="400"/>
              </a:spcBef>
            </a:pPr>
            <a:r>
              <a:rPr lang="en-US" sz="1600" dirty="0">
                <a:solidFill>
                  <a:schemeClr val="accent3">
                    <a:lumMod val="25000"/>
                  </a:schemeClr>
                </a:solidFill>
                <a:latin typeface="Calibri"/>
                <a:cs typeface="Calibri"/>
              </a:rPr>
              <a:t>Display the names of the unique launch sites in the space mission.</a:t>
            </a:r>
          </a:p>
          <a:p>
            <a:pPr marL="342900" indent="0">
              <a:lnSpc>
                <a:spcPct val="100000"/>
              </a:lnSpc>
              <a:spcBef>
                <a:spcPts val="400"/>
              </a:spcBef>
            </a:pPr>
            <a:r>
              <a:rPr lang="en-US" sz="1600" dirty="0">
                <a:solidFill>
                  <a:schemeClr val="accent3">
                    <a:lumMod val="25000"/>
                  </a:schemeClr>
                </a:solidFill>
                <a:ea typeface="+mn-lt"/>
                <a:cs typeface="+mn-lt"/>
              </a:rPr>
              <a:t>Display 5 records where launch sites begin with the string 'CCA'.</a:t>
            </a:r>
            <a:endParaRPr lang="en-US" sz="1600" dirty="0">
              <a:solidFill>
                <a:schemeClr val="accent3">
                  <a:lumMod val="25000"/>
                </a:schemeClr>
              </a:solidFill>
              <a:latin typeface="Calibri"/>
              <a:cs typeface="Calibri"/>
            </a:endParaRPr>
          </a:p>
          <a:p>
            <a:pPr marL="342900" indent="0">
              <a:lnSpc>
                <a:spcPct val="100000"/>
              </a:lnSpc>
              <a:spcBef>
                <a:spcPts val="400"/>
              </a:spcBef>
            </a:pPr>
            <a:r>
              <a:rPr lang="en-US" sz="1600" dirty="0">
                <a:solidFill>
                  <a:schemeClr val="accent3">
                    <a:lumMod val="25000"/>
                  </a:schemeClr>
                </a:solidFill>
                <a:ea typeface="+mn-lt"/>
                <a:cs typeface="+mn-lt"/>
              </a:rPr>
              <a:t>Display the total payload mass carried by boosters launched by NASA (CRS).</a:t>
            </a:r>
            <a:endParaRPr lang="en-US" sz="1600" dirty="0">
              <a:solidFill>
                <a:schemeClr val="accent3">
                  <a:lumMod val="25000"/>
                </a:schemeClr>
              </a:solidFill>
              <a:latin typeface="Calibri"/>
              <a:cs typeface="Calibri"/>
            </a:endParaRPr>
          </a:p>
          <a:p>
            <a:pPr marL="342900" indent="0">
              <a:lnSpc>
                <a:spcPct val="100000"/>
              </a:lnSpc>
              <a:spcBef>
                <a:spcPts val="400"/>
              </a:spcBef>
            </a:pPr>
            <a:r>
              <a:rPr lang="en-US" sz="1600" dirty="0">
                <a:solidFill>
                  <a:schemeClr val="accent3">
                    <a:lumMod val="25000"/>
                  </a:schemeClr>
                </a:solidFill>
                <a:ea typeface="+mn-lt"/>
                <a:cs typeface="+mn-lt"/>
              </a:rPr>
              <a:t>Display average payload mass carried by booster version F9 v1.1</a:t>
            </a:r>
            <a:endParaRPr lang="en-US" sz="1600" dirty="0">
              <a:solidFill>
                <a:schemeClr val="accent3">
                  <a:lumMod val="25000"/>
                </a:schemeClr>
              </a:solidFill>
              <a:latin typeface="Calibri"/>
              <a:cs typeface="Calibri"/>
            </a:endParaRPr>
          </a:p>
          <a:p>
            <a:pPr marL="342900" indent="0">
              <a:lnSpc>
                <a:spcPct val="100000"/>
              </a:lnSpc>
              <a:spcBef>
                <a:spcPts val="400"/>
              </a:spcBef>
            </a:pPr>
            <a:r>
              <a:rPr lang="en-US" sz="1600" dirty="0">
                <a:solidFill>
                  <a:schemeClr val="accent3">
                    <a:lumMod val="25000"/>
                  </a:schemeClr>
                </a:solidFill>
                <a:ea typeface="+mn-lt"/>
                <a:cs typeface="+mn-lt"/>
              </a:rPr>
              <a:t>List the date when the first </a:t>
            </a:r>
            <a:r>
              <a:rPr lang="en-US" sz="1600" dirty="0" err="1">
                <a:solidFill>
                  <a:schemeClr val="accent3">
                    <a:lumMod val="25000"/>
                  </a:schemeClr>
                </a:solidFill>
                <a:ea typeface="+mn-lt"/>
                <a:cs typeface="+mn-lt"/>
              </a:rPr>
              <a:t>succesful</a:t>
            </a:r>
            <a:r>
              <a:rPr lang="en-US" sz="1600" dirty="0">
                <a:solidFill>
                  <a:schemeClr val="accent3">
                    <a:lumMod val="25000"/>
                  </a:schemeClr>
                </a:solidFill>
                <a:ea typeface="+mn-lt"/>
                <a:cs typeface="+mn-lt"/>
              </a:rPr>
              <a:t> landing outcome in ground pad was </a:t>
            </a:r>
            <a:r>
              <a:rPr lang="en-US" sz="1600" dirty="0" err="1">
                <a:solidFill>
                  <a:schemeClr val="accent3">
                    <a:lumMod val="25000"/>
                  </a:schemeClr>
                </a:solidFill>
                <a:ea typeface="+mn-lt"/>
                <a:cs typeface="+mn-lt"/>
              </a:rPr>
              <a:t>acheived</a:t>
            </a:r>
            <a:r>
              <a:rPr lang="en-US" sz="1600" dirty="0">
                <a:solidFill>
                  <a:schemeClr val="accent3">
                    <a:lumMod val="25000"/>
                  </a:schemeClr>
                </a:solidFill>
                <a:ea typeface="+mn-lt"/>
                <a:cs typeface="+mn-lt"/>
              </a:rPr>
              <a:t>.</a:t>
            </a:r>
            <a:endParaRPr lang="en-US" sz="1600" dirty="0">
              <a:solidFill>
                <a:schemeClr val="accent3">
                  <a:lumMod val="25000"/>
                </a:schemeClr>
              </a:solidFill>
              <a:latin typeface="Calibri"/>
              <a:cs typeface="Calibri"/>
            </a:endParaRPr>
          </a:p>
          <a:p>
            <a:pPr marL="342900" indent="0">
              <a:lnSpc>
                <a:spcPct val="100000"/>
              </a:lnSpc>
              <a:spcBef>
                <a:spcPts val="400"/>
              </a:spcBef>
            </a:pPr>
            <a:r>
              <a:rPr lang="en-US" sz="1600" dirty="0">
                <a:solidFill>
                  <a:schemeClr val="accent3">
                    <a:lumMod val="25000"/>
                  </a:schemeClr>
                </a:solidFill>
                <a:ea typeface="+mn-lt"/>
                <a:cs typeface="+mn-lt"/>
              </a:rPr>
              <a:t>List the names of the boosters which have success in drone ship and have payload mass greater than 4000 but less than 6000.</a:t>
            </a:r>
            <a:endParaRPr lang="en-US" sz="1600" dirty="0">
              <a:solidFill>
                <a:schemeClr val="accent3">
                  <a:lumMod val="25000"/>
                </a:schemeClr>
              </a:solidFill>
              <a:latin typeface="Calibri"/>
              <a:cs typeface="Calibri"/>
            </a:endParaRPr>
          </a:p>
          <a:p>
            <a:pPr marL="342900" indent="0">
              <a:lnSpc>
                <a:spcPct val="100000"/>
              </a:lnSpc>
              <a:spcBef>
                <a:spcPts val="400"/>
              </a:spcBef>
            </a:pPr>
            <a:r>
              <a:rPr lang="en-US" sz="1600" dirty="0">
                <a:solidFill>
                  <a:schemeClr val="accent3">
                    <a:lumMod val="25000"/>
                  </a:schemeClr>
                </a:solidFill>
                <a:ea typeface="+mn-lt"/>
                <a:cs typeface="+mn-lt"/>
              </a:rPr>
              <a:t>List the total number of successful and failure mission outcomes.</a:t>
            </a:r>
          </a:p>
          <a:p>
            <a:pPr marL="342900" indent="0">
              <a:lnSpc>
                <a:spcPct val="100000"/>
              </a:lnSpc>
              <a:spcBef>
                <a:spcPts val="400"/>
              </a:spcBef>
            </a:pPr>
            <a:r>
              <a:rPr lang="en-US" sz="1600" dirty="0">
                <a:solidFill>
                  <a:schemeClr val="accent3">
                    <a:lumMod val="25000"/>
                  </a:schemeClr>
                </a:solidFill>
                <a:ea typeface="+mn-lt"/>
                <a:cs typeface="+mn-lt"/>
              </a:rPr>
              <a:t>List the names of the </a:t>
            </a:r>
            <a:r>
              <a:rPr lang="en-US" sz="1600" dirty="0" err="1">
                <a:solidFill>
                  <a:schemeClr val="accent3">
                    <a:lumMod val="25000"/>
                  </a:schemeClr>
                </a:solidFill>
                <a:ea typeface="+mn-lt"/>
                <a:cs typeface="+mn-lt"/>
              </a:rPr>
              <a:t>booster_versions</a:t>
            </a:r>
            <a:r>
              <a:rPr lang="en-US" sz="1600" dirty="0">
                <a:solidFill>
                  <a:schemeClr val="accent3">
                    <a:lumMod val="25000"/>
                  </a:schemeClr>
                </a:solidFill>
                <a:ea typeface="+mn-lt"/>
                <a:cs typeface="+mn-lt"/>
              </a:rPr>
              <a:t> which have carried the maximum payload mass using a subquery.</a:t>
            </a:r>
          </a:p>
          <a:p>
            <a:pPr marL="342900" indent="0">
              <a:lnSpc>
                <a:spcPct val="100000"/>
              </a:lnSpc>
              <a:spcBef>
                <a:spcPts val="400"/>
              </a:spcBef>
            </a:pPr>
            <a:r>
              <a:rPr lang="en-US" sz="1600" dirty="0">
                <a:solidFill>
                  <a:schemeClr val="accent3">
                    <a:lumMod val="25000"/>
                  </a:schemeClr>
                </a:solidFill>
                <a:ea typeface="+mn-lt"/>
                <a:cs typeface="+mn-lt"/>
              </a:rPr>
              <a:t>List the records which will display the month names, failure </a:t>
            </a:r>
            <a:r>
              <a:rPr lang="en-US" sz="1600" dirty="0" err="1">
                <a:solidFill>
                  <a:schemeClr val="accent3">
                    <a:lumMod val="25000"/>
                  </a:schemeClr>
                </a:solidFill>
                <a:ea typeface="+mn-lt"/>
                <a:cs typeface="+mn-lt"/>
              </a:rPr>
              <a:t>landing_outcomes</a:t>
            </a:r>
            <a:r>
              <a:rPr lang="en-US" sz="1600" dirty="0">
                <a:solidFill>
                  <a:schemeClr val="accent3">
                    <a:lumMod val="25000"/>
                  </a:schemeClr>
                </a:solidFill>
                <a:ea typeface="+mn-lt"/>
                <a:cs typeface="+mn-lt"/>
              </a:rPr>
              <a:t> in drone ship ,booster versions, </a:t>
            </a:r>
            <a:r>
              <a:rPr lang="en-US" sz="1600" dirty="0" err="1">
                <a:solidFill>
                  <a:schemeClr val="accent3">
                    <a:lumMod val="25000"/>
                  </a:schemeClr>
                </a:solidFill>
                <a:ea typeface="+mn-lt"/>
                <a:cs typeface="+mn-lt"/>
              </a:rPr>
              <a:t>launch_site</a:t>
            </a:r>
            <a:r>
              <a:rPr lang="en-US" sz="1600" dirty="0">
                <a:solidFill>
                  <a:schemeClr val="accent3">
                    <a:lumMod val="25000"/>
                  </a:schemeClr>
                </a:solidFill>
                <a:ea typeface="+mn-lt"/>
                <a:cs typeface="+mn-lt"/>
              </a:rPr>
              <a:t> for the months in year 2015.</a:t>
            </a:r>
            <a:endParaRPr lang="en-US" sz="1600" dirty="0">
              <a:solidFill>
                <a:schemeClr val="accent3">
                  <a:lumMod val="25000"/>
                </a:schemeClr>
              </a:solidFill>
              <a:cs typeface="Calibri" panose="020F0502020204030204"/>
            </a:endParaRPr>
          </a:p>
          <a:p>
            <a:pPr marL="342900" indent="0">
              <a:lnSpc>
                <a:spcPct val="100000"/>
              </a:lnSpc>
              <a:spcBef>
                <a:spcPts val="400"/>
              </a:spcBef>
            </a:pPr>
            <a:r>
              <a:rPr lang="en-US" sz="1600" dirty="0">
                <a:solidFill>
                  <a:schemeClr val="accent3">
                    <a:lumMod val="25000"/>
                  </a:schemeClr>
                </a:solidFill>
                <a:ea typeface="+mn-lt"/>
                <a:cs typeface="+mn-lt"/>
              </a:rPr>
              <a:t>Rank the count of landing outcomes (such as Failure (drone ship) or Success (ground pad)) between the date 2010-06-04 and 2017-03-20, in descending order.</a:t>
            </a:r>
            <a:endParaRPr lang="en-US" sz="1600"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CuadroTexto 1">
            <a:extLst>
              <a:ext uri="{FF2B5EF4-FFF2-40B4-BE49-F238E27FC236}">
                <a16:creationId xmlns:a16="http://schemas.microsoft.com/office/drawing/2014/main" id="{9ED3D42E-AF03-BFB8-39EB-FAC6B701292C}"/>
              </a:ext>
            </a:extLst>
          </p:cNvPr>
          <p:cNvSpPr txBox="1"/>
          <p:nvPr/>
        </p:nvSpPr>
        <p:spPr>
          <a:xfrm>
            <a:off x="767945" y="5661685"/>
            <a:ext cx="10114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N°4: EDA with SQL</a:t>
            </a:r>
            <a:endParaRPr lang="es-E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2638"/>
            <a:ext cx="10517234" cy="4366665"/>
          </a:xfrm>
          <a:prstGeom prst="rect">
            <a:avLst/>
          </a:prstGeom>
        </p:spPr>
        <p:txBody>
          <a:bodyPr lIns="91440" tIns="45720" rIns="91440" bIns="45720" anchor="t"/>
          <a:lstStyle/>
          <a:p>
            <a:pPr>
              <a:buNone/>
            </a:pPr>
            <a:r>
              <a:rPr lang="en-US" sz="2200" dirty="0">
                <a:solidFill>
                  <a:schemeClr val="accent3">
                    <a:lumMod val="25000"/>
                  </a:schemeClr>
                </a:solidFill>
                <a:ea typeface="+mn-lt"/>
                <a:cs typeface="+mn-lt"/>
              </a:rPr>
              <a:t>In the exploratory data analysis, a series of scatter plots were first created to verify the</a:t>
            </a:r>
            <a:endParaRPr lang="es-E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existing relationships between the different columns or attributes:</a:t>
            </a:r>
            <a:endParaRPr lang="es-ES" dirty="0">
              <a:solidFill>
                <a:schemeClr val="accent3">
                  <a:lumMod val="25000"/>
                </a:schemeClr>
              </a:solidFill>
              <a:cs typeface="Calibri"/>
            </a:endParaRPr>
          </a:p>
          <a:p>
            <a:pPr>
              <a:buFont typeface="Arial"/>
              <a:buChar char="•"/>
            </a:pPr>
            <a:r>
              <a:rPr lang="en-US" sz="2200" dirty="0" err="1">
                <a:solidFill>
                  <a:schemeClr val="accent3">
                    <a:lumMod val="25000"/>
                  </a:schemeClr>
                </a:solidFill>
                <a:ea typeface="+mn-lt"/>
                <a:cs typeface="+mn-lt"/>
              </a:rPr>
              <a:t>FlightNumber</a:t>
            </a:r>
            <a:r>
              <a:rPr lang="en-US" sz="2200" dirty="0">
                <a:solidFill>
                  <a:schemeClr val="accent3">
                    <a:lumMod val="25000"/>
                  </a:schemeClr>
                </a:solidFill>
                <a:ea typeface="+mn-lt"/>
                <a:cs typeface="+mn-lt"/>
              </a:rPr>
              <a:t> (indicating the continuous launch attempts) and </a:t>
            </a:r>
            <a:r>
              <a:rPr lang="en-US" sz="2200" dirty="0" err="1">
                <a:solidFill>
                  <a:schemeClr val="accent3">
                    <a:lumMod val="25000"/>
                  </a:schemeClr>
                </a:solidFill>
                <a:ea typeface="+mn-lt"/>
                <a:cs typeface="+mn-lt"/>
              </a:rPr>
              <a:t>PayloadMass</a:t>
            </a:r>
            <a:endParaRPr lang="en-US" dirty="0" err="1">
              <a:solidFill>
                <a:schemeClr val="accent3">
                  <a:lumMod val="25000"/>
                </a:schemeClr>
              </a:solidFill>
            </a:endParaRPr>
          </a:p>
          <a:p>
            <a:pPr>
              <a:buFont typeface="Arial"/>
              <a:buChar char="•"/>
            </a:pPr>
            <a:r>
              <a:rPr lang="en-US" sz="2200" dirty="0" err="1">
                <a:solidFill>
                  <a:schemeClr val="accent3">
                    <a:lumMod val="25000"/>
                  </a:schemeClr>
                </a:solidFill>
                <a:ea typeface="+mn-lt"/>
                <a:cs typeface="+mn-lt"/>
              </a:rPr>
              <a:t>FlightNumber</a:t>
            </a:r>
            <a:r>
              <a:rPr lang="en-US" sz="2200" dirty="0">
                <a:solidFill>
                  <a:schemeClr val="accent3">
                    <a:lumMod val="25000"/>
                  </a:schemeClr>
                </a:solidFill>
                <a:ea typeface="+mn-lt"/>
                <a:cs typeface="+mn-lt"/>
              </a:rPr>
              <a:t> and </a:t>
            </a:r>
            <a:r>
              <a:rPr lang="en-US" sz="2200" dirty="0" err="1">
                <a:solidFill>
                  <a:schemeClr val="accent3">
                    <a:lumMod val="25000"/>
                  </a:schemeClr>
                </a:solidFill>
                <a:ea typeface="+mn-lt"/>
                <a:cs typeface="+mn-lt"/>
              </a:rPr>
              <a:t>LaunchSite</a:t>
            </a:r>
            <a:endParaRPr lang="en-US" dirty="0" err="1">
              <a:solidFill>
                <a:schemeClr val="accent3">
                  <a:lumMod val="25000"/>
                </a:schemeClr>
              </a:solidFill>
            </a:endParaRPr>
          </a:p>
          <a:p>
            <a:pPr>
              <a:buFont typeface="Arial"/>
              <a:buChar char="•"/>
            </a:pPr>
            <a:r>
              <a:rPr lang="en-US" sz="2200" dirty="0" err="1">
                <a:solidFill>
                  <a:schemeClr val="accent3">
                    <a:lumMod val="25000"/>
                  </a:schemeClr>
                </a:solidFill>
                <a:ea typeface="+mn-lt"/>
                <a:cs typeface="+mn-lt"/>
              </a:rPr>
              <a:t>PayloadMass</a:t>
            </a:r>
            <a:r>
              <a:rPr lang="en-US" sz="2200" dirty="0">
                <a:solidFill>
                  <a:schemeClr val="accent3">
                    <a:lumMod val="25000"/>
                  </a:schemeClr>
                </a:solidFill>
                <a:ea typeface="+mn-lt"/>
                <a:cs typeface="+mn-lt"/>
              </a:rPr>
              <a:t> and </a:t>
            </a:r>
            <a:r>
              <a:rPr lang="en-US" sz="2200" dirty="0" err="1">
                <a:solidFill>
                  <a:schemeClr val="accent3">
                    <a:lumMod val="25000"/>
                  </a:schemeClr>
                </a:solidFill>
                <a:ea typeface="+mn-lt"/>
                <a:cs typeface="+mn-lt"/>
              </a:rPr>
              <a:t>LaunchSite</a:t>
            </a:r>
            <a:endParaRPr lang="en-US" dirty="0" err="1">
              <a:solidFill>
                <a:schemeClr val="accent3">
                  <a:lumMod val="25000"/>
                </a:schemeClr>
              </a:solidFill>
            </a:endParaRPr>
          </a:p>
          <a:p>
            <a:pPr>
              <a:buFont typeface="Arial"/>
              <a:buChar char="•"/>
            </a:pPr>
            <a:r>
              <a:rPr lang="en-US" sz="2200" dirty="0" err="1">
                <a:solidFill>
                  <a:schemeClr val="accent3">
                    <a:lumMod val="25000"/>
                  </a:schemeClr>
                </a:solidFill>
                <a:ea typeface="+mn-lt"/>
                <a:cs typeface="+mn-lt"/>
              </a:rPr>
              <a:t>FlightNumber</a:t>
            </a:r>
            <a:r>
              <a:rPr lang="en-US" sz="2200" dirty="0">
                <a:solidFill>
                  <a:schemeClr val="accent3">
                    <a:lumMod val="25000"/>
                  </a:schemeClr>
                </a:solidFill>
                <a:ea typeface="+mn-lt"/>
                <a:cs typeface="+mn-lt"/>
              </a:rPr>
              <a:t> and </a:t>
            </a:r>
            <a:r>
              <a:rPr lang="en-US" sz="2200" dirty="0" err="1">
                <a:solidFill>
                  <a:schemeClr val="accent3">
                    <a:lumMod val="25000"/>
                  </a:schemeClr>
                </a:solidFill>
                <a:ea typeface="+mn-lt"/>
                <a:cs typeface="+mn-lt"/>
              </a:rPr>
              <a:t>OrbitType</a:t>
            </a:r>
            <a:endParaRPr lang="en-US" dirty="0" err="1">
              <a:solidFill>
                <a:schemeClr val="accent3">
                  <a:lumMod val="25000"/>
                </a:schemeClr>
              </a:solidFill>
            </a:endParaRPr>
          </a:p>
          <a:p>
            <a:pPr>
              <a:buFont typeface="Arial"/>
              <a:buChar char="•"/>
            </a:pPr>
            <a:r>
              <a:rPr lang="en-US" sz="2200" dirty="0" err="1">
                <a:solidFill>
                  <a:schemeClr val="accent3">
                    <a:lumMod val="25000"/>
                  </a:schemeClr>
                </a:solidFill>
                <a:ea typeface="+mn-lt"/>
                <a:cs typeface="+mn-lt"/>
              </a:rPr>
              <a:t>PayloadMass</a:t>
            </a:r>
            <a:r>
              <a:rPr lang="en-US" sz="2200" dirty="0">
                <a:solidFill>
                  <a:schemeClr val="accent3">
                    <a:lumMod val="25000"/>
                  </a:schemeClr>
                </a:solidFill>
                <a:ea typeface="+mn-lt"/>
                <a:cs typeface="+mn-lt"/>
              </a:rPr>
              <a:t> and </a:t>
            </a:r>
            <a:r>
              <a:rPr lang="en-US" sz="2200" dirty="0" err="1">
                <a:solidFill>
                  <a:schemeClr val="accent3">
                    <a:lumMod val="25000"/>
                  </a:schemeClr>
                </a:solidFill>
                <a:ea typeface="+mn-lt"/>
                <a:cs typeface="+mn-lt"/>
              </a:rPr>
              <a:t>OrbitType</a:t>
            </a:r>
            <a:endParaRPr lang="en-US" dirty="0" err="1">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Next, a bar chart was created to see the relationship between the success rate for each type of orbit or </a:t>
            </a:r>
            <a:r>
              <a:rPr lang="en-US" sz="2200" dirty="0" err="1">
                <a:solidFill>
                  <a:schemeClr val="accent3">
                    <a:lumMod val="25000"/>
                  </a:schemeClr>
                </a:solidFill>
                <a:ea typeface="+mn-lt"/>
                <a:cs typeface="+mn-lt"/>
              </a:rPr>
              <a:t>OrbitType</a:t>
            </a:r>
            <a:r>
              <a:rPr lang="en-US" sz="2200" dirty="0">
                <a:solidFill>
                  <a:schemeClr val="accent3">
                    <a:lumMod val="25000"/>
                  </a:schemeClr>
                </a:solidFill>
                <a:ea typeface="+mn-lt"/>
                <a:cs typeface="+mn-lt"/>
              </a:rPr>
              <a:t>.</a:t>
            </a:r>
            <a:endParaRPr lang="en-US">
              <a:solidFill>
                <a:schemeClr val="accent3">
                  <a:lumMod val="25000"/>
                </a:schemeClr>
              </a:solidFill>
              <a:cs typeface="Calibri" panose="020F0502020204030204"/>
            </a:endParaRPr>
          </a:p>
          <a:p>
            <a:pPr>
              <a:buNone/>
            </a:pPr>
            <a:r>
              <a:rPr lang="en-US" sz="2200" dirty="0">
                <a:solidFill>
                  <a:schemeClr val="accent3">
                    <a:lumMod val="25000"/>
                  </a:schemeClr>
                </a:solidFill>
                <a:ea typeface="+mn-lt"/>
                <a:cs typeface="+mn-lt"/>
              </a:rPr>
              <a:t>Finally, we visualized the trend of successful launches by year with a line chart, grouping</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the data by Date and Class, aggregating the average of the Class column for each year.</a:t>
            </a:r>
            <a:endParaRPr lang="en-US" dirty="0">
              <a:solidFill>
                <a:schemeClr val="accent3">
                  <a:lumMod val="25000"/>
                </a:schemeClr>
              </a:solidFill>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CuadroTexto 1">
            <a:extLst>
              <a:ext uri="{FF2B5EF4-FFF2-40B4-BE49-F238E27FC236}">
                <a16:creationId xmlns:a16="http://schemas.microsoft.com/office/drawing/2014/main" id="{84A5A5EF-763D-A2BF-7727-F9E4C3BAD937}"/>
              </a:ext>
            </a:extLst>
          </p:cNvPr>
          <p:cNvSpPr txBox="1"/>
          <p:nvPr/>
        </p:nvSpPr>
        <p:spPr>
          <a:xfrm>
            <a:off x="772438" y="5849576"/>
            <a:ext cx="10511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N°5: EDA with Data Visualization</a:t>
            </a:r>
            <a:endParaRPr lang="es-ES"/>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5132" y="1353137"/>
            <a:ext cx="10588668" cy="4012686"/>
          </a:xfrm>
          <a:prstGeom prst="rect">
            <a:avLst/>
          </a:prstGeom>
        </p:spPr>
        <p:txBody>
          <a:bodyPr lIns="91440" tIns="45720" rIns="91440" bIns="45720" anchor="t">
            <a:noAutofit/>
          </a:bodyPr>
          <a:lstStyle/>
          <a:p>
            <a:pPr marL="0" indent="0">
              <a:lnSpc>
                <a:spcPct val="120000"/>
              </a:lnSpc>
              <a:buNone/>
            </a:pPr>
            <a:r>
              <a:rPr lang="en-US" sz="2200" dirty="0">
                <a:solidFill>
                  <a:schemeClr val="accent3">
                    <a:lumMod val="25000"/>
                  </a:schemeClr>
                </a:solidFill>
                <a:latin typeface="Calibri"/>
                <a:cs typeface="Calibri"/>
              </a:rPr>
              <a:t>In the building of an interactive map with Folium we created </a:t>
            </a:r>
            <a:r>
              <a:rPr lang="en-US" sz="2200" dirty="0">
                <a:solidFill>
                  <a:schemeClr val="accent3">
                    <a:lumMod val="25000"/>
                  </a:schemeClr>
                </a:solidFill>
                <a:ea typeface="+mn-lt"/>
                <a:cs typeface="+mn-lt"/>
              </a:rPr>
              <a:t>a map we marked the four different Launch Sites with "</a:t>
            </a:r>
            <a:r>
              <a:rPr lang="en-US" sz="2200" err="1">
                <a:solidFill>
                  <a:schemeClr val="accent3">
                    <a:lumMod val="25000"/>
                  </a:schemeClr>
                </a:solidFill>
                <a:ea typeface="+mn-lt"/>
                <a:cs typeface="+mn-lt"/>
              </a:rPr>
              <a:t>folium.Circles</a:t>
            </a:r>
            <a:r>
              <a:rPr lang="en-US" sz="2200" dirty="0">
                <a:solidFill>
                  <a:schemeClr val="accent3">
                    <a:lumMod val="25000"/>
                  </a:schemeClr>
                </a:solidFill>
                <a:ea typeface="+mn-lt"/>
                <a:cs typeface="+mn-lt"/>
              </a:rPr>
              <a:t>" and "</a:t>
            </a:r>
            <a:r>
              <a:rPr lang="en-US" sz="2200" err="1">
                <a:solidFill>
                  <a:schemeClr val="accent3">
                    <a:lumMod val="25000"/>
                  </a:schemeClr>
                </a:solidFill>
                <a:ea typeface="+mn-lt"/>
                <a:cs typeface="+mn-lt"/>
              </a:rPr>
              <a:t>folium.Markers</a:t>
            </a:r>
            <a:r>
              <a:rPr lang="en-US" sz="2200" dirty="0">
                <a:solidFill>
                  <a:schemeClr val="accent3">
                    <a:lumMod val="25000"/>
                  </a:schemeClr>
                </a:solidFill>
                <a:ea typeface="+mn-lt"/>
                <a:cs typeface="+mn-lt"/>
              </a:rPr>
              <a:t>" to obtain a visual representation of where they are located and possibly explain the reason for the location, also we added the Equator line with a </a:t>
            </a:r>
            <a:r>
              <a:rPr lang="en-US" sz="2200" err="1">
                <a:solidFill>
                  <a:schemeClr val="accent3">
                    <a:lumMod val="25000"/>
                  </a:schemeClr>
                </a:solidFill>
                <a:ea typeface="+mn-lt"/>
                <a:cs typeface="+mn-lt"/>
              </a:rPr>
              <a:t>PolyLine</a:t>
            </a:r>
            <a:r>
              <a:rPr lang="en-US" sz="2200" dirty="0">
                <a:solidFill>
                  <a:schemeClr val="accent3">
                    <a:lumMod val="25000"/>
                  </a:schemeClr>
                </a:solidFill>
                <a:ea typeface="+mn-lt"/>
                <a:cs typeface="+mn-lt"/>
              </a:rPr>
              <a:t>. Then we marked the successful and failed launches attempts for each site on the map with "</a:t>
            </a:r>
            <a:r>
              <a:rPr lang="en-US" sz="2200" err="1">
                <a:solidFill>
                  <a:schemeClr val="accent3">
                    <a:lumMod val="25000"/>
                  </a:schemeClr>
                </a:solidFill>
                <a:ea typeface="+mn-lt"/>
                <a:cs typeface="+mn-lt"/>
              </a:rPr>
              <a:t>MarkerCluster</a:t>
            </a:r>
            <a:r>
              <a:rPr lang="en-US" sz="2200" dirty="0">
                <a:solidFill>
                  <a:schemeClr val="accent3">
                    <a:lumMod val="25000"/>
                  </a:schemeClr>
                </a:solidFill>
                <a:ea typeface="+mn-lt"/>
                <a:cs typeface="+mn-lt"/>
              </a:rPr>
              <a:t>" which is useful for various markers having the same coordinate and have a simply way to know how much launches were successful or not for each site. Finally we added a Mouse Position to get the coordinates (Lat, Lang) of a Launch Site and created a </a:t>
            </a:r>
            <a:r>
              <a:rPr lang="en-US" sz="2200" err="1">
                <a:solidFill>
                  <a:schemeClr val="accent3">
                    <a:lumMod val="25000"/>
                  </a:schemeClr>
                </a:solidFill>
                <a:ea typeface="+mn-lt"/>
                <a:cs typeface="+mn-lt"/>
              </a:rPr>
              <a:t>PolyLine</a:t>
            </a:r>
            <a:r>
              <a:rPr lang="en-US" sz="2200" dirty="0">
                <a:solidFill>
                  <a:schemeClr val="accent3">
                    <a:lumMod val="25000"/>
                  </a:schemeClr>
                </a:solidFill>
                <a:ea typeface="+mn-lt"/>
                <a:cs typeface="+mn-lt"/>
              </a:rPr>
              <a:t> to mark the distance between a the </a:t>
            </a:r>
            <a:r>
              <a:rPr lang="en-US" sz="2200" err="1">
                <a:solidFill>
                  <a:schemeClr val="accent3">
                    <a:lumMod val="25000"/>
                  </a:schemeClr>
                </a:solidFill>
                <a:ea typeface="+mn-lt"/>
                <a:cs typeface="+mn-lt"/>
              </a:rPr>
              <a:t>LaunchSite</a:t>
            </a:r>
            <a:r>
              <a:rPr lang="en-US" sz="2200" dirty="0">
                <a:solidFill>
                  <a:schemeClr val="accent3">
                    <a:lumMod val="25000"/>
                  </a:schemeClr>
                </a:solidFill>
                <a:ea typeface="+mn-lt"/>
                <a:cs typeface="+mn-lt"/>
              </a:rPr>
              <a:t> and points like closest city, railway and highway.</a:t>
            </a:r>
            <a:endParaRPr lang="es-ES" sz="2200">
              <a:solidFill>
                <a:schemeClr val="accent3">
                  <a:lumMod val="25000"/>
                </a:schemeClr>
              </a:solidFill>
              <a:cs typeface="Calibri"/>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CuadroTexto 1">
            <a:extLst>
              <a:ext uri="{FF2B5EF4-FFF2-40B4-BE49-F238E27FC236}">
                <a16:creationId xmlns:a16="http://schemas.microsoft.com/office/drawing/2014/main" id="{EF95D799-13C4-F063-AF34-8113CFED2BE9}"/>
              </a:ext>
            </a:extLst>
          </p:cNvPr>
          <p:cNvSpPr txBox="1"/>
          <p:nvPr/>
        </p:nvSpPr>
        <p:spPr>
          <a:xfrm>
            <a:off x="773231" y="5661156"/>
            <a:ext cx="10507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N°6: Interactive Map with Folium</a:t>
            </a:r>
            <a:endParaRPr lang="es-ES"/>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4410"/>
            <a:ext cx="10517234" cy="4370629"/>
          </a:xfrm>
          <a:prstGeom prst="rect">
            <a:avLst/>
          </a:prstGeom>
        </p:spPr>
        <p:txBody>
          <a:bodyPr vert="horz" lIns="91440" tIns="45720" rIns="91440" bIns="45720" rtlCol="0" anchor="t">
            <a:normAutofit fontScale="92500" lnSpcReduction="10000"/>
          </a:bodyPr>
          <a:lstStyle/>
          <a:p>
            <a:pPr>
              <a:buNone/>
            </a:pPr>
            <a:r>
              <a:rPr lang="en-US" sz="2400" dirty="0">
                <a:solidFill>
                  <a:schemeClr val="accent3">
                    <a:lumMod val="25000"/>
                  </a:schemeClr>
                </a:solidFill>
                <a:ea typeface="+mn-lt"/>
                <a:cs typeface="+mn-lt"/>
              </a:rPr>
              <a:t>For the Dashboard with </a:t>
            </a:r>
            <a:r>
              <a:rPr lang="en-US" sz="2400" dirty="0" err="1">
                <a:solidFill>
                  <a:schemeClr val="accent3">
                    <a:lumMod val="25000"/>
                  </a:schemeClr>
                </a:solidFill>
                <a:ea typeface="+mn-lt"/>
                <a:cs typeface="+mn-lt"/>
              </a:rPr>
              <a:t>Plotly</a:t>
            </a:r>
            <a:r>
              <a:rPr lang="en-US" sz="2400" dirty="0">
                <a:solidFill>
                  <a:schemeClr val="accent3">
                    <a:lumMod val="25000"/>
                  </a:schemeClr>
                </a:solidFill>
                <a:ea typeface="+mn-lt"/>
                <a:cs typeface="+mn-lt"/>
              </a:rPr>
              <a:t> Dash, we added the following graphs and</a:t>
            </a:r>
            <a:endParaRPr lang="es-ES" sz="2400" dirty="0">
              <a:solidFill>
                <a:schemeClr val="accent3">
                  <a:lumMod val="25000"/>
                </a:schemeClr>
              </a:solidFill>
              <a:ea typeface="+mn-lt"/>
              <a:cs typeface="+mn-lt"/>
            </a:endParaRPr>
          </a:p>
          <a:p>
            <a:pPr>
              <a:buNone/>
            </a:pPr>
            <a:r>
              <a:rPr lang="en-US" sz="2400">
                <a:solidFill>
                  <a:schemeClr val="accent3">
                    <a:lumMod val="25000"/>
                  </a:schemeClr>
                </a:solidFill>
                <a:ea typeface="+mn-lt"/>
                <a:cs typeface="+mn-lt"/>
              </a:rPr>
              <a:t>interactions: a list to select whether to view all launch sites simultaneously or</a:t>
            </a:r>
            <a:endParaRPr lang="es-ES" sz="2400">
              <a:solidFill>
                <a:schemeClr val="accent3">
                  <a:lumMod val="25000"/>
                </a:schemeClr>
              </a:solidFill>
              <a:ea typeface="+mn-lt"/>
              <a:cs typeface="+mn-lt"/>
            </a:endParaRPr>
          </a:p>
          <a:p>
            <a:pPr>
              <a:buNone/>
            </a:pPr>
            <a:r>
              <a:rPr lang="en-US" sz="2400" dirty="0">
                <a:solidFill>
                  <a:schemeClr val="accent3">
                    <a:lumMod val="25000"/>
                  </a:schemeClr>
                </a:solidFill>
                <a:ea typeface="+mn-lt"/>
                <a:cs typeface="+mn-lt"/>
              </a:rPr>
              <a:t>choose a specific one, and a callback function to render a pie chart based on the</a:t>
            </a:r>
            <a:endParaRPr lang="es-ES" sz="2400" dirty="0">
              <a:solidFill>
                <a:schemeClr val="accent3">
                  <a:lumMod val="25000"/>
                </a:schemeClr>
              </a:solidFill>
              <a:ea typeface="+mn-lt"/>
              <a:cs typeface="+mn-lt"/>
            </a:endParaRPr>
          </a:p>
          <a:p>
            <a:pPr>
              <a:buNone/>
            </a:pPr>
            <a:r>
              <a:rPr lang="en-US" sz="2400">
                <a:solidFill>
                  <a:schemeClr val="accent3">
                    <a:lumMod val="25000"/>
                  </a:schemeClr>
                </a:solidFill>
                <a:ea typeface="+mn-lt"/>
                <a:cs typeface="+mn-lt"/>
              </a:rPr>
              <a:t>selected launch site. This chart shows the number of successful launches if "all"</a:t>
            </a:r>
            <a:endParaRPr lang="es-ES" sz="2400">
              <a:solidFill>
                <a:schemeClr val="accent3">
                  <a:lumMod val="25000"/>
                </a:schemeClr>
              </a:solidFill>
              <a:ea typeface="+mn-lt"/>
              <a:cs typeface="+mn-lt"/>
            </a:endParaRPr>
          </a:p>
          <a:p>
            <a:pPr>
              <a:buNone/>
            </a:pPr>
            <a:r>
              <a:rPr lang="en-US" sz="2400" dirty="0">
                <a:solidFill>
                  <a:schemeClr val="accent3">
                    <a:lumMod val="25000"/>
                  </a:schemeClr>
                </a:solidFill>
                <a:ea typeface="+mn-lt"/>
                <a:cs typeface="+mn-lt"/>
              </a:rPr>
              <a:t>sites are chosen, or a pie chart displaying successful and failed launches for a </a:t>
            </a:r>
            <a:r>
              <a:rPr lang="en-US" sz="2400">
                <a:solidFill>
                  <a:schemeClr val="accent3">
                    <a:lumMod val="25000"/>
                  </a:schemeClr>
                </a:solidFill>
                <a:ea typeface="+mn-lt"/>
                <a:cs typeface="+mn-lt"/>
              </a:rPr>
              <a:t>single</a:t>
            </a:r>
            <a:endParaRPr lang="es-ES" sz="2400">
              <a:solidFill>
                <a:schemeClr val="accent3">
                  <a:lumMod val="25000"/>
                </a:schemeClr>
              </a:solidFill>
              <a:ea typeface="+mn-lt"/>
              <a:cs typeface="+mn-lt"/>
            </a:endParaRPr>
          </a:p>
          <a:p>
            <a:pPr>
              <a:buNone/>
            </a:pPr>
            <a:r>
              <a:rPr lang="en-US" sz="2400" dirty="0">
                <a:solidFill>
                  <a:schemeClr val="accent3">
                    <a:lumMod val="25000"/>
                  </a:schemeClr>
                </a:solidFill>
                <a:ea typeface="+mn-lt"/>
                <a:cs typeface="+mn-lt"/>
              </a:rPr>
              <a:t>selected site.</a:t>
            </a:r>
            <a:endParaRPr lang="es-ES" sz="2400" dirty="0">
              <a:solidFill>
                <a:schemeClr val="accent3">
                  <a:lumMod val="25000"/>
                </a:schemeClr>
              </a:solidFill>
              <a:ea typeface="Calibri"/>
              <a:cs typeface="Calibri"/>
            </a:endParaRPr>
          </a:p>
          <a:p>
            <a:pPr>
              <a:buNone/>
            </a:pPr>
            <a:r>
              <a:rPr lang="en-US" sz="2400">
                <a:solidFill>
                  <a:schemeClr val="accent3">
                    <a:lumMod val="25000"/>
                  </a:schemeClr>
                </a:solidFill>
                <a:ea typeface="+mn-lt"/>
                <a:cs typeface="+mn-lt"/>
              </a:rPr>
              <a:t>We also added a slider for selecting the payload range from 0 to 10,000 kg. Lastly,</a:t>
            </a:r>
            <a:endParaRPr lang="en-US" sz="2400" dirty="0">
              <a:solidFill>
                <a:schemeClr val="accent3">
                  <a:lumMod val="25000"/>
                </a:schemeClr>
              </a:solidFill>
              <a:ea typeface="+mn-lt"/>
              <a:cs typeface="+mn-lt"/>
            </a:endParaRPr>
          </a:p>
          <a:p>
            <a:pPr>
              <a:buNone/>
            </a:pPr>
            <a:r>
              <a:rPr lang="en-US" sz="2400">
                <a:solidFill>
                  <a:schemeClr val="accent3">
                    <a:lumMod val="25000"/>
                  </a:schemeClr>
                </a:solidFill>
                <a:ea typeface="+mn-lt"/>
                <a:cs typeface="+mn-lt"/>
              </a:rPr>
              <a:t>another callback function was included to render a scatter plot where the X-axis</a:t>
            </a:r>
          </a:p>
          <a:p>
            <a:pPr>
              <a:buNone/>
            </a:pPr>
            <a:r>
              <a:rPr lang="en-US" sz="2400" dirty="0">
                <a:solidFill>
                  <a:schemeClr val="accent3">
                    <a:lumMod val="25000"/>
                  </a:schemeClr>
                </a:solidFill>
                <a:ea typeface="+mn-lt"/>
                <a:cs typeface="+mn-lt"/>
              </a:rPr>
              <a:t>represents the payload and the Y-axis indicates the launch outcome (successful as 1</a:t>
            </a:r>
          </a:p>
          <a:p>
            <a:pPr>
              <a:buNone/>
            </a:pPr>
            <a:r>
              <a:rPr lang="en-US" sz="2400" dirty="0">
                <a:solidFill>
                  <a:schemeClr val="accent3">
                    <a:lumMod val="25000"/>
                  </a:schemeClr>
                </a:solidFill>
                <a:ea typeface="+mn-lt"/>
                <a:cs typeface="+mn-lt"/>
              </a:rPr>
              <a:t>and failed as 0). Each point is color-coded to differentiate the type of booster used in </a:t>
            </a:r>
            <a:r>
              <a:rPr lang="en-US" sz="2400">
                <a:solidFill>
                  <a:schemeClr val="accent3">
                    <a:lumMod val="25000"/>
                  </a:schemeClr>
                </a:solidFill>
                <a:ea typeface="+mn-lt"/>
                <a:cs typeface="+mn-lt"/>
              </a:rPr>
              <a:t>each</a:t>
            </a:r>
          </a:p>
          <a:p>
            <a:pPr>
              <a:buNone/>
            </a:pPr>
            <a:r>
              <a:rPr lang="en-US" sz="2400" dirty="0">
                <a:solidFill>
                  <a:schemeClr val="accent3">
                    <a:lumMod val="25000"/>
                  </a:schemeClr>
                </a:solidFill>
                <a:ea typeface="+mn-lt"/>
                <a:cs typeface="+mn-lt"/>
              </a:rPr>
              <a:t>launch.</a:t>
            </a:r>
            <a:endParaRPr lang="en-US" sz="2400" dirty="0">
              <a:solidFill>
                <a:schemeClr val="accent3">
                  <a:lumMod val="25000"/>
                </a:schemeClr>
              </a:solidFill>
              <a:ea typeface="Calibri"/>
              <a:cs typeface="Calibri"/>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CuadroTexto 1">
            <a:extLst>
              <a:ext uri="{FF2B5EF4-FFF2-40B4-BE49-F238E27FC236}">
                <a16:creationId xmlns:a16="http://schemas.microsoft.com/office/drawing/2014/main" id="{1F065098-CD61-B9B5-B128-E461118B14B3}"/>
              </a:ext>
            </a:extLst>
          </p:cNvPr>
          <p:cNvSpPr txBox="1"/>
          <p:nvPr/>
        </p:nvSpPr>
        <p:spPr>
          <a:xfrm>
            <a:off x="902587" y="5681638"/>
            <a:ext cx="103785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Calibri"/>
                <a:cs typeface="Calibri"/>
                <a:hlinkClick r:id="rId3"/>
              </a:rPr>
              <a:t>Practical Laboratory N°7: Dashboard with Plotly Dash</a:t>
            </a:r>
            <a:endParaRPr lang="es-ES"/>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4765"/>
            <a:ext cx="10517234" cy="4380274"/>
          </a:xfrm>
          <a:prstGeom prst="rect">
            <a:avLst/>
          </a:prstGeom>
        </p:spPr>
        <p:txBody>
          <a:bodyPr lIns="91440" tIns="45720" rIns="91440" bIns="45720" anchor="t">
            <a:normAutofit lnSpcReduction="10000"/>
          </a:bodyPr>
          <a:lstStyle/>
          <a:p>
            <a:pPr marL="0" indent="0">
              <a:lnSpc>
                <a:spcPct val="150000"/>
              </a:lnSpc>
              <a:spcBef>
                <a:spcPts val="1400"/>
              </a:spcBef>
              <a:buNone/>
            </a:pPr>
            <a:r>
              <a:rPr lang="en-US" sz="2200" dirty="0">
                <a:ea typeface="+mn-lt"/>
                <a:cs typeface="+mn-lt"/>
              </a:rPr>
              <a:t>First, we install and import the necessary libraries and define the function to create a confusion matrix. We download and assign the data to a </a:t>
            </a:r>
            <a:r>
              <a:rPr lang="en-US" sz="2200" err="1">
                <a:ea typeface="+mn-lt"/>
                <a:cs typeface="+mn-lt"/>
              </a:rPr>
              <a:t>DataFrame</a:t>
            </a:r>
            <a:r>
              <a:rPr lang="en-US" sz="2200" dirty="0">
                <a:ea typeface="+mn-lt"/>
                <a:cs typeface="+mn-lt"/>
              </a:rPr>
              <a:t>. Next, we convert the "Class" column into a NumPy array using the "</a:t>
            </a:r>
            <a:r>
              <a:rPr lang="en-US" sz="2200" err="1">
                <a:ea typeface="+mn-lt"/>
                <a:cs typeface="+mn-lt"/>
              </a:rPr>
              <a:t>to_numpy</a:t>
            </a:r>
            <a:r>
              <a:rPr lang="en-US" sz="2200" dirty="0">
                <a:ea typeface="+mn-lt"/>
                <a:cs typeface="+mn-lt"/>
              </a:rPr>
              <a:t>()" method and assign it to the variable Y, ensuring it remains a Pandas series. We then standardize the data in X and reassign it using </a:t>
            </a:r>
            <a:r>
              <a:rPr lang="en-US" sz="2200" err="1">
                <a:latin typeface="Calibri"/>
                <a:ea typeface="Calibri"/>
                <a:cs typeface="Calibri"/>
              </a:rPr>
              <a:t>fit_transform</a:t>
            </a:r>
            <a:r>
              <a:rPr lang="en-US" sz="2200" dirty="0">
                <a:ea typeface="+mn-lt"/>
                <a:cs typeface="+mn-lt"/>
              </a:rPr>
              <a:t> from </a:t>
            </a:r>
            <a:r>
              <a:rPr lang="en-US" sz="2200" err="1">
                <a:latin typeface="Calibri"/>
                <a:ea typeface="Calibri"/>
                <a:cs typeface="Calibri"/>
              </a:rPr>
              <a:t>StandardScaler</a:t>
            </a:r>
            <a:r>
              <a:rPr lang="en-US" sz="2200" dirty="0">
                <a:latin typeface="Calibri"/>
                <a:ea typeface="Calibri"/>
                <a:cs typeface="Calibri"/>
              </a:rPr>
              <a:t>()</a:t>
            </a:r>
            <a:r>
              <a:rPr lang="en-US" sz="2200" dirty="0">
                <a:ea typeface="+mn-lt"/>
                <a:cs typeface="+mn-lt"/>
              </a:rPr>
              <a:t>. After that, we use the </a:t>
            </a:r>
            <a:r>
              <a:rPr lang="en-US" sz="2200" err="1">
                <a:latin typeface="Calibri"/>
                <a:ea typeface="Calibri"/>
                <a:cs typeface="Calibri"/>
              </a:rPr>
              <a:t>train_test_split</a:t>
            </a:r>
            <a:r>
              <a:rPr lang="en-US" sz="2200" dirty="0">
                <a:ea typeface="+mn-lt"/>
                <a:cs typeface="+mn-lt"/>
              </a:rPr>
              <a:t> function to divide the data, allocating 20% for testing with </a:t>
            </a:r>
            <a:r>
              <a:rPr lang="en-US" sz="2200" err="1">
                <a:latin typeface="Calibri"/>
                <a:ea typeface="Calibri"/>
                <a:cs typeface="Calibri"/>
              </a:rPr>
              <a:t>random_state</a:t>
            </a:r>
            <a:r>
              <a:rPr lang="en-US" sz="2200" dirty="0">
                <a:latin typeface="Calibri"/>
                <a:ea typeface="Calibri"/>
                <a:cs typeface="Calibri"/>
              </a:rPr>
              <a:t> = 4</a:t>
            </a:r>
            <a:r>
              <a:rPr lang="en-US" sz="2200" dirty="0">
                <a:ea typeface="+mn-lt"/>
                <a:cs typeface="+mn-lt"/>
              </a:rPr>
              <a:t>. We then apply various machine learning methods, including Logistic Regression, Support Vector Machine, Decision Tree, and K-Nearest Neighbors. Finally, we obtain the accuracy for all models and optimize the hyperparameters using </a:t>
            </a:r>
            <a:r>
              <a:rPr lang="en-US" sz="2200" err="1">
                <a:ea typeface="+mn-lt"/>
                <a:cs typeface="+mn-lt"/>
              </a:rPr>
              <a:t>GridSearchCV</a:t>
            </a:r>
            <a:r>
              <a:rPr lang="en-US" sz="2200" dirty="0">
                <a:ea typeface="+mn-lt"/>
                <a:cs typeface="+mn-lt"/>
              </a:rPr>
              <a:t>.</a:t>
            </a:r>
            <a:endParaRPr lang="es-ES" sz="2200" dirty="0">
              <a:ea typeface="+mn-lt"/>
              <a:cs typeface="+mn-lt"/>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FC857EDD-A3A7-434D-B8D5-401E872498DA}"/>
              </a:ext>
            </a:extLst>
          </p:cNvPr>
          <p:cNvSpPr txBox="1">
            <a:spLocks/>
          </p:cNvSpPr>
          <p:nvPr/>
        </p:nvSpPr>
        <p:spPr>
          <a:xfrm>
            <a:off x="629640" y="4038037"/>
            <a:ext cx="5107366" cy="208742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Predictive Analysis (Classification)</a:t>
            </a:r>
          </a:p>
        </p:txBody>
      </p:sp>
      <p:pic>
        <p:nvPicPr>
          <p:cNvPr id="6" name="Imagen 5">
            <a:extLst>
              <a:ext uri="{FF2B5EF4-FFF2-40B4-BE49-F238E27FC236}">
                <a16:creationId xmlns:a16="http://schemas.microsoft.com/office/drawing/2014/main" id="{7A5F2A01-1A53-E743-A793-DE6565ACD9FE}"/>
              </a:ext>
            </a:extLst>
          </p:cNvPr>
          <p:cNvPicPr>
            <a:picLocks noChangeAspect="1"/>
          </p:cNvPicPr>
          <p:nvPr/>
        </p:nvPicPr>
        <p:blipFill>
          <a:blip r:embed="rId2"/>
          <a:stretch>
            <a:fillRect/>
          </a:stretch>
        </p:blipFill>
        <p:spPr>
          <a:xfrm>
            <a:off x="419156" y="1719975"/>
            <a:ext cx="11045622" cy="1080146"/>
          </a:xfrm>
          <a:prstGeom prst="rect">
            <a:avLst/>
          </a:prstGeom>
        </p:spPr>
      </p:pic>
      <p:grpSp>
        <p:nvGrpSpPr>
          <p:cNvPr id="45" name="Group 44">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6" name="Straight Connector 45">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17</a:t>
            </a:fld>
            <a:endParaRPr lang="en-US" sz="1200">
              <a:solidFill>
                <a:schemeClr val="bg1"/>
              </a:solidFill>
              <a:latin typeface="+mn-lt"/>
            </a:endParaRPr>
          </a:p>
        </p:txBody>
      </p:sp>
      <p:sp>
        <p:nvSpPr>
          <p:cNvPr id="7" name="CuadroTexto 6">
            <a:extLst>
              <a:ext uri="{FF2B5EF4-FFF2-40B4-BE49-F238E27FC236}">
                <a16:creationId xmlns:a16="http://schemas.microsoft.com/office/drawing/2014/main" id="{16729A7A-9DD8-AB9D-E007-EC733963F2AA}"/>
              </a:ext>
            </a:extLst>
          </p:cNvPr>
          <p:cNvSpPr txBox="1"/>
          <p:nvPr/>
        </p:nvSpPr>
        <p:spPr>
          <a:xfrm>
            <a:off x="6462928" y="4124339"/>
            <a:ext cx="5019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N°8: Predictive Analysis</a:t>
            </a:r>
            <a:endParaRPr lang="es-ES"/>
          </a:p>
        </p:txBody>
      </p:sp>
    </p:spTree>
    <p:extLst>
      <p:ext uri="{BB962C8B-B14F-4D97-AF65-F5344CB8AC3E}">
        <p14:creationId xmlns:p14="http://schemas.microsoft.com/office/powerpoint/2010/main" val="942370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16735"/>
            <a:ext cx="10440313" cy="52124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800" dirty="0">
                <a:solidFill>
                  <a:schemeClr val="accent3">
                    <a:lumMod val="25000"/>
                  </a:schemeClr>
                </a:solidFill>
                <a:latin typeface="Calibri"/>
                <a:cs typeface="Calibri"/>
              </a:rPr>
              <a:t>The exploratory data analysis revealed that most rocket launches were conducted from CCAFS</a:t>
            </a:r>
            <a:endParaRPr lang="es-ES" sz="1800">
              <a:solidFill>
                <a:schemeClr val="accent3">
                  <a:lumMod val="25000"/>
                </a:schemeClr>
              </a:solidFill>
              <a:latin typeface="Calibri"/>
              <a:cs typeface="Calibri"/>
            </a:endParaRPr>
          </a:p>
          <a:p>
            <a:pPr>
              <a:buNone/>
            </a:pPr>
            <a:r>
              <a:rPr lang="en-US" sz="1800" dirty="0">
                <a:solidFill>
                  <a:schemeClr val="accent3">
                    <a:lumMod val="25000"/>
                  </a:schemeClr>
                </a:solidFill>
                <a:latin typeface="Calibri"/>
                <a:cs typeface="Calibri"/>
              </a:rPr>
              <a:t>SLC 40, with a majority resulting in successful landings. The first launch occurred on December 22, 2015, and</a:t>
            </a:r>
            <a:endParaRPr lang="es-ES" sz="1800" dirty="0">
              <a:solidFill>
                <a:schemeClr val="accent3">
                  <a:lumMod val="25000"/>
                </a:schemeClr>
              </a:solidFill>
              <a:latin typeface="Calibri"/>
              <a:cs typeface="Calibri"/>
            </a:endParaRPr>
          </a:p>
          <a:p>
            <a:pPr>
              <a:buNone/>
            </a:pPr>
            <a:r>
              <a:rPr lang="en-US" sz="1800" dirty="0">
                <a:solidFill>
                  <a:schemeClr val="accent3">
                    <a:lumMod val="25000"/>
                  </a:schemeClr>
                </a:solidFill>
                <a:latin typeface="Calibri"/>
                <a:cs typeface="Calibri"/>
              </a:rPr>
              <a:t>the data indicated 99 successful launches, one successful but incomplete payload, and one failure, with an</a:t>
            </a:r>
            <a:endParaRPr lang="es-ES" sz="1800" dirty="0">
              <a:solidFill>
                <a:schemeClr val="accent3">
                  <a:lumMod val="25000"/>
                </a:schemeClr>
              </a:solidFill>
              <a:latin typeface="Calibri"/>
              <a:cs typeface="Calibri"/>
            </a:endParaRPr>
          </a:p>
          <a:p>
            <a:pPr>
              <a:buNone/>
            </a:pPr>
            <a:r>
              <a:rPr lang="en-US" sz="1800" dirty="0">
                <a:solidFill>
                  <a:schemeClr val="accent3">
                    <a:lumMod val="25000"/>
                  </a:schemeClr>
                </a:solidFill>
                <a:latin typeface="Calibri"/>
                <a:cs typeface="Calibri"/>
              </a:rPr>
              <a:t>average payload of 2534.66 kg.</a:t>
            </a:r>
            <a:endParaRPr lang="es-ES" sz="1800" dirty="0">
              <a:solidFill>
                <a:schemeClr val="accent3">
                  <a:lumMod val="25000"/>
                </a:schemeClr>
              </a:solidFill>
              <a:latin typeface="Calibri"/>
              <a:cs typeface="Calibri"/>
            </a:endParaRPr>
          </a:p>
          <a:p>
            <a:pPr>
              <a:buNone/>
            </a:pPr>
            <a:r>
              <a:rPr lang="en-US" sz="1800" dirty="0">
                <a:solidFill>
                  <a:schemeClr val="accent3">
                    <a:lumMod val="25000"/>
                  </a:schemeClr>
                </a:solidFill>
                <a:latin typeface="Calibri"/>
                <a:cs typeface="Calibri"/>
              </a:rPr>
              <a:t>Visualizations showed a positive correlation between flight number and successful landings of the first stage,</a:t>
            </a:r>
          </a:p>
          <a:p>
            <a:pPr>
              <a:buNone/>
            </a:pPr>
            <a:r>
              <a:rPr lang="en-US" sz="1800" dirty="0">
                <a:solidFill>
                  <a:schemeClr val="accent3">
                    <a:lumMod val="25000"/>
                  </a:schemeClr>
                </a:solidFill>
                <a:latin typeface="Calibri"/>
                <a:cs typeface="Calibri"/>
              </a:rPr>
              <a:t>with payload mass also being a contributing factor. There were no launches with payloads between 10,000 and</a:t>
            </a:r>
            <a:endParaRPr lang="en-US" dirty="0">
              <a:solidFill>
                <a:schemeClr val="accent3">
                  <a:lumMod val="25000"/>
                </a:schemeClr>
              </a:solidFill>
              <a:cs typeface="Calibri"/>
            </a:endParaRPr>
          </a:p>
          <a:p>
            <a:pPr>
              <a:buNone/>
            </a:pPr>
            <a:r>
              <a:rPr lang="en-US" sz="1800" dirty="0">
                <a:solidFill>
                  <a:schemeClr val="accent3">
                    <a:lumMod val="25000"/>
                  </a:schemeClr>
                </a:solidFill>
                <a:latin typeface="Calibri"/>
                <a:cs typeface="Calibri"/>
              </a:rPr>
              <a:t>12,000 kg; most were between 1,000 and 7,000 kg. The ISS had the highest success rates, while GTO orbit saw</a:t>
            </a:r>
            <a:endParaRPr lang="en-US" dirty="0">
              <a:solidFill>
                <a:schemeClr val="accent3">
                  <a:lumMod val="25000"/>
                </a:schemeClr>
              </a:solidFill>
              <a:cs typeface="Calibri"/>
            </a:endParaRPr>
          </a:p>
          <a:p>
            <a:pPr>
              <a:buNone/>
            </a:pPr>
            <a:r>
              <a:rPr lang="en-US" sz="1800" dirty="0">
                <a:solidFill>
                  <a:schemeClr val="accent3">
                    <a:lumMod val="25000"/>
                  </a:schemeClr>
                </a:solidFill>
                <a:latin typeface="Calibri"/>
                <a:cs typeface="Calibri"/>
              </a:rPr>
              <a:t>many attempts with only half being successful.</a:t>
            </a:r>
            <a:endParaRPr lang="en-US" dirty="0">
              <a:solidFill>
                <a:schemeClr val="accent3">
                  <a:lumMod val="25000"/>
                </a:schemeClr>
              </a:solidFill>
              <a:cs typeface="Calibri"/>
            </a:endParaRPr>
          </a:p>
          <a:p>
            <a:pPr>
              <a:buNone/>
            </a:pPr>
            <a:r>
              <a:rPr lang="en-US" sz="1800" dirty="0">
                <a:solidFill>
                  <a:schemeClr val="accent3">
                    <a:lumMod val="25000"/>
                  </a:schemeClr>
                </a:solidFill>
                <a:latin typeface="Calibri"/>
                <a:cs typeface="Calibri"/>
              </a:rPr>
              <a:t>The Folium map illustrated that launch sites are strategically located near the coast and accessible roads,</a:t>
            </a:r>
          </a:p>
          <a:p>
            <a:pPr>
              <a:buNone/>
            </a:pPr>
            <a:r>
              <a:rPr lang="en-US" sz="1800" dirty="0">
                <a:solidFill>
                  <a:schemeClr val="accent3">
                    <a:lumMod val="25000"/>
                  </a:schemeClr>
                </a:solidFill>
                <a:latin typeface="Calibri"/>
                <a:cs typeface="Calibri"/>
              </a:rPr>
              <a:t>ensuring safe distances from cities for security. The interactive dashboard highlighted that CCAFS LC 40 had the</a:t>
            </a:r>
            <a:endParaRPr lang="en-US" dirty="0">
              <a:solidFill>
                <a:schemeClr val="accent3">
                  <a:lumMod val="25000"/>
                </a:schemeClr>
              </a:solidFill>
              <a:cs typeface="Calibri"/>
            </a:endParaRPr>
          </a:p>
          <a:p>
            <a:pPr>
              <a:buNone/>
            </a:pPr>
            <a:r>
              <a:rPr lang="en-US" sz="1800" dirty="0">
                <a:solidFill>
                  <a:schemeClr val="accent3">
                    <a:lumMod val="25000"/>
                  </a:schemeClr>
                </a:solidFill>
                <a:latin typeface="Calibri"/>
                <a:cs typeface="Calibri"/>
              </a:rPr>
              <a:t>highest success rate and number of launches, with a correlation between payload and success</a:t>
            </a:r>
            <a:endParaRPr lang="en-US" dirty="0">
              <a:solidFill>
                <a:schemeClr val="accent3">
                  <a:lumMod val="25000"/>
                </a:schemeClr>
              </a:solidFill>
              <a:cs typeface="Calibri"/>
            </a:endParaRPr>
          </a:p>
          <a:p>
            <a:pPr>
              <a:buNone/>
            </a:pPr>
            <a:r>
              <a:rPr lang="en-US" sz="1800" dirty="0">
                <a:solidFill>
                  <a:schemeClr val="accent3">
                    <a:lumMod val="25000"/>
                  </a:schemeClr>
                </a:solidFill>
                <a:latin typeface="Calibri"/>
                <a:cs typeface="Calibri"/>
              </a:rPr>
              <a:t>based on booster versions.</a:t>
            </a:r>
            <a:endParaRPr lang="en-US" dirty="0">
              <a:solidFill>
                <a:schemeClr val="accent3">
                  <a:lumMod val="25000"/>
                </a:schemeClr>
              </a:solidFill>
            </a:endParaRPr>
          </a:p>
          <a:p>
            <a:pPr>
              <a:buNone/>
            </a:pPr>
            <a:r>
              <a:rPr lang="en-US" sz="1800" dirty="0">
                <a:solidFill>
                  <a:schemeClr val="accent3">
                    <a:lumMod val="25000"/>
                  </a:schemeClr>
                </a:solidFill>
                <a:latin typeface="Calibri"/>
                <a:cs typeface="Calibri"/>
              </a:rPr>
              <a:t>Lastly, despite the small dataset, predictive analysis showed the potential to create machine learning models</a:t>
            </a:r>
          </a:p>
          <a:p>
            <a:pPr>
              <a:buNone/>
            </a:pPr>
            <a:r>
              <a:rPr lang="en-US" sz="1800" dirty="0">
                <a:solidFill>
                  <a:schemeClr val="accent3">
                    <a:lumMod val="25000"/>
                  </a:schemeClr>
                </a:solidFill>
                <a:latin typeface="Calibri"/>
                <a:cs typeface="Calibri"/>
              </a:rPr>
              <a:t>that could accurately predict (83%) whether the first stage would successfully land based on available data.</a:t>
            </a: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756525" y="6453546"/>
            <a:ext cx="2743200" cy="401638"/>
          </a:xfrm>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27" y="4680996"/>
            <a:ext cx="12198489" cy="1342321"/>
          </a:xfrm>
          <a:prstGeom prst="rect">
            <a:avLst/>
          </a:prstGeom>
        </p:spPr>
        <p:txBody>
          <a:bodyPr lIns="91440" tIns="45720" rIns="91440" bIns="45720" anchor="t">
            <a:normAutofit/>
          </a:bodyPr>
          <a:lstStyle/>
          <a:p>
            <a:pPr marL="0" indent="0">
              <a:lnSpc>
                <a:spcPct val="100000"/>
              </a:lnSpc>
              <a:spcBef>
                <a:spcPts val="1400"/>
              </a:spcBef>
              <a:buNone/>
            </a:pPr>
            <a:r>
              <a:rPr lang="en-CA" sz="2400" dirty="0">
                <a:solidFill>
                  <a:schemeClr val="accent3">
                    <a:lumMod val="25000"/>
                  </a:schemeClr>
                </a:solidFill>
                <a:ea typeface="+mn-lt"/>
                <a:cs typeface="+mn-lt"/>
              </a:rPr>
              <a:t>In this graphic, we can observe that the most launches were conducted at CCAFS SLC 40, and it seems that the majority were successful attempts. Additionally, we see that the fewest launch attempts were made at VAFB SLC 4E, where 14 launches occurred and 10 were successful.</a:t>
            </a:r>
            <a:endParaRPr lang="es-ES" sz="240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EF28E021-A338-0160-90AB-09E64352657D}"/>
              </a:ext>
            </a:extLst>
          </p:cNvPr>
          <p:cNvPicPr>
            <a:picLocks noChangeAspect="1"/>
          </p:cNvPicPr>
          <p:nvPr/>
        </p:nvPicPr>
        <p:blipFill>
          <a:blip r:embed="rId3"/>
          <a:stretch>
            <a:fillRect/>
          </a:stretch>
        </p:blipFill>
        <p:spPr>
          <a:xfrm>
            <a:off x="0" y="1335883"/>
            <a:ext cx="12192000" cy="33374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86263"/>
            <a:ext cx="10510516" cy="995082"/>
          </a:xfrm>
          <a:prstGeom prst="rect">
            <a:avLst/>
          </a:prstGeom>
        </p:spPr>
        <p:txBody>
          <a:bodyPr lIns="91440" tIns="45720" rIns="91440" bIns="45720" anchor="t">
            <a:normAutofit/>
          </a:bodyPr>
          <a:lstStyle/>
          <a:p>
            <a:pPr marL="0" indent="0">
              <a:lnSpc>
                <a:spcPct val="100000"/>
              </a:lnSpc>
              <a:spcBef>
                <a:spcPts val="1400"/>
              </a:spcBef>
              <a:buNone/>
            </a:pPr>
            <a:r>
              <a:rPr lang="en-CA" sz="2400" dirty="0">
                <a:solidFill>
                  <a:schemeClr val="accent3">
                    <a:lumMod val="25000"/>
                  </a:schemeClr>
                </a:solidFill>
                <a:latin typeface="Calibri"/>
                <a:ea typeface="Calibri"/>
                <a:cs typeface="Calibri"/>
              </a:rPr>
              <a:t>In this graphic we can find for the VAFB-SLC 4E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Imagen 1" descr="Gráfico, Gráfico de dispersión&#10;&#10;Descripción generada automáticamente">
            <a:extLst>
              <a:ext uri="{FF2B5EF4-FFF2-40B4-BE49-F238E27FC236}">
                <a16:creationId xmlns:a16="http://schemas.microsoft.com/office/drawing/2014/main" id="{46197466-16A4-AAAB-F98E-185319F83638}"/>
              </a:ext>
            </a:extLst>
          </p:cNvPr>
          <p:cNvPicPr>
            <a:picLocks noChangeAspect="1"/>
          </p:cNvPicPr>
          <p:nvPr/>
        </p:nvPicPr>
        <p:blipFill>
          <a:blip r:embed="rId3"/>
          <a:stretch>
            <a:fillRect/>
          </a:stretch>
        </p:blipFill>
        <p:spPr>
          <a:xfrm>
            <a:off x="0" y="1314350"/>
            <a:ext cx="12192000" cy="33226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45860"/>
            <a:ext cx="10510516" cy="782880"/>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In this graphic we can observe that the Orbit Type with the most successful launches were ES-L1, GEO, HEO and SSO, with the least successful being GTO.</a:t>
            </a:r>
            <a:endParaRPr lang="en-US" sz="24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76517048-51D0-1808-36A1-D217A0CEBAAC}"/>
              </a:ext>
            </a:extLst>
          </p:cNvPr>
          <p:cNvPicPr>
            <a:picLocks noChangeAspect="1"/>
          </p:cNvPicPr>
          <p:nvPr/>
        </p:nvPicPr>
        <p:blipFill>
          <a:blip r:embed="rId3"/>
          <a:stretch>
            <a:fillRect/>
          </a:stretch>
        </p:blipFill>
        <p:spPr>
          <a:xfrm>
            <a:off x="3137463" y="1339528"/>
            <a:ext cx="5907430" cy="38317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23857"/>
            <a:ext cx="10510516" cy="888981"/>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000" dirty="0">
                <a:solidFill>
                  <a:schemeClr val="accent3">
                    <a:lumMod val="25000"/>
                  </a:schemeClr>
                </a:solidFill>
                <a:latin typeface="Calibri"/>
                <a:ea typeface="Calibri"/>
                <a:cs typeface="Calibri"/>
              </a:rPr>
              <a:t>In this graphic we can observe the number of flights, their orbit type and the result of each one. The launch attempts were made initially in the orbits like LEO, ISS, PO and GTO, and the last attempts were made in their majority on VLEO orbit where most of them were successful.</a:t>
            </a:r>
            <a:endParaRPr lang="en-US" sz="2000">
              <a:solidFill>
                <a:schemeClr val="accent3">
                  <a:lumMod val="25000"/>
                </a:schemeClr>
              </a:solidFill>
              <a:latin typeface="Calibri"/>
              <a:ea typeface="Calibri"/>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845B1A64-F4A2-1AFE-12BD-2B183ED40DBB}"/>
              </a:ext>
            </a:extLst>
          </p:cNvPr>
          <p:cNvPicPr>
            <a:picLocks noChangeAspect="1"/>
          </p:cNvPicPr>
          <p:nvPr/>
        </p:nvPicPr>
        <p:blipFill>
          <a:blip r:embed="rId3"/>
          <a:stretch>
            <a:fillRect/>
          </a:stretch>
        </p:blipFill>
        <p:spPr>
          <a:xfrm>
            <a:off x="2074339" y="1327833"/>
            <a:ext cx="8043320" cy="390332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08945"/>
            <a:ext cx="10510516" cy="1024017"/>
          </a:xfrm>
          <a:prstGeom prst="rect">
            <a:avLst/>
          </a:prstGeom>
        </p:spPr>
        <p:txBody>
          <a:bodyPr lIns="91440" tIns="45720" rIns="91440" bIns="45720" anchor="t">
            <a:noAutofit/>
          </a:bodyPr>
          <a:lstStyle/>
          <a:p>
            <a:pPr marL="0" indent="0">
              <a:buNone/>
            </a:pPr>
            <a:r>
              <a:rPr lang="en-US" sz="2000" dirty="0">
                <a:solidFill>
                  <a:schemeClr val="accent3">
                    <a:lumMod val="25000"/>
                  </a:schemeClr>
                </a:solidFill>
                <a:latin typeface="Calibri"/>
                <a:ea typeface="Calibri"/>
                <a:cs typeface="Calibri"/>
              </a:rPr>
              <a:t>In this graphic we observe that with heavy payloads the successful landing or positive landing rate are more for Polar, LEO and ISS. However, for GTO, it's difficult to distinguish between successful and unsuccessful landings as both outcomes are present.</a:t>
            </a:r>
            <a:endParaRPr lang="es-ES">
              <a:solidFill>
                <a:schemeClr val="accent3">
                  <a:lumMod val="25000"/>
                </a:schemeClr>
              </a:solidFill>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698A58CD-2DE9-78F8-E3D5-180B0258AD46}"/>
              </a:ext>
            </a:extLst>
          </p:cNvPr>
          <p:cNvPicPr>
            <a:picLocks noChangeAspect="1"/>
          </p:cNvPicPr>
          <p:nvPr/>
        </p:nvPicPr>
        <p:blipFill>
          <a:blip r:embed="rId3"/>
          <a:stretch>
            <a:fillRect/>
          </a:stretch>
        </p:blipFill>
        <p:spPr>
          <a:xfrm>
            <a:off x="665543" y="1462250"/>
            <a:ext cx="10716228" cy="342228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9883"/>
            <a:ext cx="10510516" cy="821462"/>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In this graphic we can observe that the year with the most successful launch attempts were in 2019.</a:t>
            </a:r>
            <a:endParaRPr lang="en-US" sz="24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Imagen 1" descr="Gráfico, Gráfico de líneas&#10;&#10;Descripción generada automáticamente">
            <a:extLst>
              <a:ext uri="{FF2B5EF4-FFF2-40B4-BE49-F238E27FC236}">
                <a16:creationId xmlns:a16="http://schemas.microsoft.com/office/drawing/2014/main" id="{026C388E-E740-EF78-6D8A-9034AC74D93E}"/>
              </a:ext>
            </a:extLst>
          </p:cNvPr>
          <p:cNvPicPr>
            <a:picLocks noChangeAspect="1"/>
          </p:cNvPicPr>
          <p:nvPr/>
        </p:nvPicPr>
        <p:blipFill>
          <a:blip r:embed="rId3"/>
          <a:stretch>
            <a:fillRect/>
          </a:stretch>
        </p:blipFill>
        <p:spPr>
          <a:xfrm>
            <a:off x="3743265" y="1343508"/>
            <a:ext cx="4695825" cy="370799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5827"/>
            <a:ext cx="10517234" cy="1139363"/>
          </a:xfrm>
          <a:prstGeom prst="rect">
            <a:avLst/>
          </a:prstGeom>
        </p:spPr>
        <p:txBody>
          <a:bodyPr lIns="91440" tIns="45720" rIns="91440" bIns="45720" anchor="t">
            <a:normAutofit/>
          </a:bodyPr>
          <a:lstStyle/>
          <a:p>
            <a:pPr marL="0" indent="0">
              <a:lnSpc>
                <a:spcPct val="100000"/>
              </a:lnSpc>
              <a:spcBef>
                <a:spcPts val="1400"/>
              </a:spcBef>
              <a:buNone/>
            </a:pPr>
            <a:r>
              <a:rPr lang="en-US" sz="2400" dirty="0">
                <a:ea typeface="Calibri"/>
                <a:cs typeface="Calibri"/>
              </a:rPr>
              <a:t>Here the result is a table with the unique names in the column '</a:t>
            </a:r>
            <a:r>
              <a:rPr lang="en-US" sz="2400" err="1">
                <a:ea typeface="Calibri"/>
                <a:cs typeface="Calibri"/>
              </a:rPr>
              <a:t>Launch_Site</a:t>
            </a:r>
            <a:r>
              <a:rPr lang="en-US" sz="2400" dirty="0">
                <a:ea typeface="Calibri"/>
                <a:cs typeface="Calibri"/>
              </a:rPr>
              <a:t>'</a:t>
            </a:r>
            <a:endParaRPr lang="en-US" sz="24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C79259B9-BE88-EE73-43FF-59E1268D6674}"/>
              </a:ext>
            </a:extLst>
          </p:cNvPr>
          <p:cNvPicPr>
            <a:picLocks noChangeAspect="1"/>
          </p:cNvPicPr>
          <p:nvPr/>
        </p:nvPicPr>
        <p:blipFill>
          <a:blip r:embed="rId3"/>
          <a:stretch>
            <a:fillRect/>
          </a:stretch>
        </p:blipFill>
        <p:spPr>
          <a:xfrm>
            <a:off x="3324767" y="1375338"/>
            <a:ext cx="5407426" cy="35382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26385"/>
            <a:ext cx="10517234" cy="1698805"/>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is the table limited to 5 rows where the name of the launch site starts with the string CCA.</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171A82EF-958F-B1D0-2196-CBAAAEE239C8}"/>
              </a:ext>
            </a:extLst>
          </p:cNvPr>
          <p:cNvPicPr>
            <a:picLocks noChangeAspect="1"/>
          </p:cNvPicPr>
          <p:nvPr/>
        </p:nvPicPr>
        <p:blipFill>
          <a:blip r:embed="rId3"/>
          <a:stretch>
            <a:fillRect/>
          </a:stretch>
        </p:blipFill>
        <p:spPr>
          <a:xfrm>
            <a:off x="0" y="1380891"/>
            <a:ext cx="12192000" cy="25336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30511"/>
            <a:ext cx="10517234" cy="994679"/>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we realize a query to calculate the total payload mass in kg for the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2475F165-8136-881B-425A-FBAEB54B91E2}"/>
              </a:ext>
            </a:extLst>
          </p:cNvPr>
          <p:cNvPicPr>
            <a:picLocks noChangeAspect="1"/>
          </p:cNvPicPr>
          <p:nvPr/>
        </p:nvPicPr>
        <p:blipFill>
          <a:blip r:embed="rId3"/>
          <a:stretch>
            <a:fillRect/>
          </a:stretch>
        </p:blipFill>
        <p:spPr>
          <a:xfrm>
            <a:off x="1959316" y="1510255"/>
            <a:ext cx="8138328" cy="24099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30511"/>
            <a:ext cx="10517234" cy="994679"/>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show the average payload mass for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Imagen 1" descr="Interfaz de usuario gráfica, Texto, Aplicación&#10;&#10;Descripción generada automáticamente">
            <a:extLst>
              <a:ext uri="{FF2B5EF4-FFF2-40B4-BE49-F238E27FC236}">
                <a16:creationId xmlns:a16="http://schemas.microsoft.com/office/drawing/2014/main" id="{AE810326-12D4-2EEB-1FB2-9D3B7BD17BD5}"/>
              </a:ext>
            </a:extLst>
          </p:cNvPr>
          <p:cNvPicPr>
            <a:picLocks noChangeAspect="1"/>
          </p:cNvPicPr>
          <p:nvPr/>
        </p:nvPicPr>
        <p:blipFill>
          <a:blip r:embed="rId3"/>
          <a:stretch>
            <a:fillRect/>
          </a:stretch>
        </p:blipFill>
        <p:spPr>
          <a:xfrm>
            <a:off x="2016768" y="1717453"/>
            <a:ext cx="8148818" cy="21209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4176" y="1472699"/>
            <a:ext cx="10506434" cy="454972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Calibri"/>
                <a:cs typeface="Calibri"/>
              </a:rPr>
              <a:t>This report outlines the key findings and recommendations from our analysis of rockets launch and landing predictions based on SpaceX data. We present a summary of methodologies:</a:t>
            </a:r>
            <a:endParaRPr lang="es-ES" sz="1800">
              <a:solidFill>
                <a:schemeClr val="accent3">
                  <a:lumMod val="25000"/>
                </a:schemeClr>
              </a:solidFill>
              <a:latin typeface="Calibri"/>
              <a:cs typeface="Calibri"/>
            </a:endParaRPr>
          </a:p>
          <a:p>
            <a:r>
              <a:rPr lang="en-US" sz="1800" b="1" dirty="0">
                <a:solidFill>
                  <a:schemeClr val="accent3">
                    <a:lumMod val="25000"/>
                  </a:schemeClr>
                </a:solidFill>
                <a:latin typeface="Calibri"/>
                <a:cs typeface="Calibri"/>
              </a:rPr>
              <a:t>Data Collection</a:t>
            </a:r>
            <a:r>
              <a:rPr lang="en-US" sz="1800" dirty="0">
                <a:solidFill>
                  <a:schemeClr val="accent3">
                    <a:lumMod val="25000"/>
                  </a:schemeClr>
                </a:solidFill>
                <a:latin typeface="Calibri"/>
                <a:cs typeface="Calibri"/>
              </a:rPr>
              <a:t>: Initial data was gathered using the SpaceX API with the Get Request, which provided structured information on various rocket launches.</a:t>
            </a:r>
          </a:p>
          <a:p>
            <a:r>
              <a:rPr lang="en-US" sz="1800" b="1" dirty="0">
                <a:solidFill>
                  <a:schemeClr val="accent3">
                    <a:lumMod val="25000"/>
                  </a:schemeClr>
                </a:solidFill>
                <a:latin typeface="Calibri"/>
                <a:cs typeface="Calibri"/>
              </a:rPr>
              <a:t>Web Scraping</a:t>
            </a:r>
            <a:r>
              <a:rPr lang="en-US" sz="1800" dirty="0">
                <a:solidFill>
                  <a:schemeClr val="accent3">
                    <a:lumMod val="25000"/>
                  </a:schemeClr>
                </a:solidFill>
                <a:latin typeface="Calibri"/>
                <a:cs typeface="Calibri"/>
              </a:rPr>
              <a:t>: Additional data was collected through web scraping from a dedicated wiki on rocket launches, allowing for comprehensive coverage of launch events.</a:t>
            </a:r>
          </a:p>
          <a:p>
            <a:r>
              <a:rPr lang="en-US" sz="1800" b="1" dirty="0">
                <a:solidFill>
                  <a:schemeClr val="accent3">
                    <a:lumMod val="25000"/>
                  </a:schemeClr>
                </a:solidFill>
                <a:latin typeface="Calibri"/>
                <a:cs typeface="Calibri"/>
              </a:rPr>
              <a:t>Data Organization</a:t>
            </a:r>
            <a:r>
              <a:rPr lang="en-US" sz="1800" dirty="0">
                <a:solidFill>
                  <a:schemeClr val="accent3">
                    <a:lumMod val="25000"/>
                  </a:schemeClr>
                </a:solidFill>
                <a:latin typeface="Calibri"/>
                <a:cs typeface="Calibri"/>
              </a:rPr>
              <a:t>: The collected data underwent a thorough organization process, including data cleaning and normalization to ensure consistency and accuracy across the dataset.</a:t>
            </a:r>
          </a:p>
          <a:p>
            <a:r>
              <a:rPr lang="en-US" sz="1800" b="1" dirty="0">
                <a:solidFill>
                  <a:schemeClr val="accent3">
                    <a:lumMod val="25000"/>
                  </a:schemeClr>
                </a:solidFill>
                <a:latin typeface="Calibri"/>
                <a:cs typeface="Calibri"/>
              </a:rPr>
              <a:t>Statistical Analysis</a:t>
            </a:r>
            <a:r>
              <a:rPr lang="en-US" sz="1800" dirty="0">
                <a:solidFill>
                  <a:schemeClr val="accent3">
                    <a:lumMod val="25000"/>
                  </a:schemeClr>
                </a:solidFill>
                <a:latin typeface="Calibri"/>
                <a:cs typeface="Calibri"/>
              </a:rPr>
              <a:t>: Descriptive statistics were utilized to summarize the data, and SQL was employed for querying and managing the dataset. Data visualizations were created to present findings and trends effectively.</a:t>
            </a:r>
          </a:p>
          <a:p>
            <a:r>
              <a:rPr lang="en-US" sz="1800" b="1" dirty="0">
                <a:solidFill>
                  <a:schemeClr val="accent3">
                    <a:lumMod val="25000"/>
                  </a:schemeClr>
                </a:solidFill>
                <a:latin typeface="Calibri"/>
                <a:cs typeface="Calibri"/>
              </a:rPr>
              <a:t>Interactive Analysis</a:t>
            </a:r>
            <a:r>
              <a:rPr lang="en-US" sz="1800" dirty="0">
                <a:solidFill>
                  <a:schemeClr val="accent3">
                    <a:lumMod val="25000"/>
                  </a:schemeClr>
                </a:solidFill>
                <a:latin typeface="Calibri"/>
                <a:cs typeface="Calibri"/>
              </a:rPr>
              <a:t>: Interactive analyses were conducted using Folium and </a:t>
            </a:r>
            <a:r>
              <a:rPr lang="en-US" sz="1800" err="1">
                <a:solidFill>
                  <a:schemeClr val="accent3">
                    <a:lumMod val="25000"/>
                  </a:schemeClr>
                </a:solidFill>
                <a:latin typeface="Calibri"/>
                <a:cs typeface="Calibri"/>
              </a:rPr>
              <a:t>Plotly</a:t>
            </a:r>
            <a:r>
              <a:rPr lang="en-US" sz="1800" dirty="0">
                <a:solidFill>
                  <a:schemeClr val="accent3">
                    <a:lumMod val="25000"/>
                  </a:schemeClr>
                </a:solidFill>
                <a:latin typeface="Calibri"/>
                <a:cs typeface="Calibri"/>
              </a:rPr>
              <a:t> Dash, enabling dynamic exploration of the data and enhancing user engagement.</a:t>
            </a:r>
          </a:p>
          <a:p>
            <a:r>
              <a:rPr lang="en-US" sz="1800" b="1" dirty="0">
                <a:solidFill>
                  <a:schemeClr val="accent3">
                    <a:lumMod val="25000"/>
                  </a:schemeClr>
                </a:solidFill>
                <a:latin typeface="Calibri"/>
                <a:cs typeface="Calibri"/>
              </a:rPr>
              <a:t>Predictive Analysis</a:t>
            </a:r>
            <a:r>
              <a:rPr lang="en-US" sz="1800" dirty="0">
                <a:solidFill>
                  <a:schemeClr val="accent3">
                    <a:lumMod val="25000"/>
                  </a:schemeClr>
                </a:solidFill>
                <a:latin typeface="Calibri"/>
                <a:cs typeface="Calibri"/>
              </a:rPr>
              <a:t>: Finally, a predictive analysis was performed to assess the possibility of predicting the successful landing of the first stage of rockets, based on historical launch data.</a:t>
            </a:r>
          </a:p>
          <a:p>
            <a:endParaRPr lang="en-US" sz="1400">
              <a:solidFill>
                <a:schemeClr val="accent3">
                  <a:lumMod val="25000"/>
                </a:schemeClr>
              </a:solidFill>
              <a:latin typeface="Abadi"/>
            </a:endParaRPr>
          </a:p>
          <a:p>
            <a:pPr marL="457200" indent="-457200">
              <a:lnSpc>
                <a:spcPct val="100000"/>
              </a:lnSpc>
              <a:spcBef>
                <a:spcPts val="1400"/>
              </a:spcBef>
            </a:pPr>
            <a:endParaRPr lang="en-US" sz="1600">
              <a:solidFill>
                <a:schemeClr val="accent3">
                  <a:lumMod val="25000"/>
                </a:schemeClr>
              </a:solidFill>
              <a:latin typeface="Abadi"/>
            </a:endParaRPr>
          </a:p>
          <a:p>
            <a:pPr marL="0" indent="0">
              <a:lnSpc>
                <a:spcPct val="100000"/>
              </a:lnSpc>
              <a:spcBef>
                <a:spcPts val="1400"/>
              </a:spcBef>
              <a:buNone/>
            </a:pPr>
            <a:endParaRPr lang="en-US" sz="1600">
              <a:solidFill>
                <a:schemeClr val="accent3">
                  <a:lumMod val="25000"/>
                </a:schemeClr>
              </a:solidFill>
              <a:latin typeface="Abadi"/>
            </a:endParaRPr>
          </a:p>
          <a:p>
            <a:pPr marL="0" indent="0">
              <a:lnSpc>
                <a:spcPct val="100000"/>
              </a:lnSpc>
              <a:spcBef>
                <a:spcPts val="1400"/>
              </a:spcBef>
              <a:buNone/>
            </a:pPr>
            <a:endParaRPr lang="en-US" sz="16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3270"/>
            <a:ext cx="10517234" cy="1235819"/>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show a list of 5 rows with the date of the launches in ascending order for the landings resulted in success on a ground pad to see the first successful ground landing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FB12A17F-5AF9-CDC2-3A59-1538E3222AFA}"/>
              </a:ext>
            </a:extLst>
          </p:cNvPr>
          <p:cNvPicPr>
            <a:picLocks noChangeAspect="1"/>
          </p:cNvPicPr>
          <p:nvPr/>
        </p:nvPicPr>
        <p:blipFill>
          <a:blip r:embed="rId3"/>
          <a:stretch>
            <a:fillRect/>
          </a:stretch>
        </p:blipFill>
        <p:spPr>
          <a:xfrm>
            <a:off x="1977763" y="1430679"/>
            <a:ext cx="8091788" cy="325393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1498"/>
            <a:ext cx="10517234" cy="1293692"/>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of the query is a list of all the booster versions where the landing outcome was successful on a drone ship and the payload mass was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28357638-476B-CE13-F4A5-DE3AD103A3D5}"/>
              </a:ext>
            </a:extLst>
          </p:cNvPr>
          <p:cNvPicPr>
            <a:picLocks noChangeAspect="1"/>
          </p:cNvPicPr>
          <p:nvPr/>
        </p:nvPicPr>
        <p:blipFill>
          <a:blip r:embed="rId3"/>
          <a:stretch>
            <a:fillRect/>
          </a:stretch>
        </p:blipFill>
        <p:spPr>
          <a:xfrm>
            <a:off x="1962271" y="1396618"/>
            <a:ext cx="8113129" cy="32738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03549"/>
            <a:ext cx="10517234" cy="1901362"/>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of the query show a list of the different mission outcomes and the count to see the number of successful and failure missions. (Note that there is two result named "Success", after downloading the csv we observed that the data came with one row with the mission outcome as "Success " with an empty space, that is the reason for SQL to count it as a different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Imagen 1" descr="Interfaz de usuario gráfica, Texto, Aplicación&#10;&#10;Descripción generada automáticamente">
            <a:extLst>
              <a:ext uri="{FF2B5EF4-FFF2-40B4-BE49-F238E27FC236}">
                <a16:creationId xmlns:a16="http://schemas.microsoft.com/office/drawing/2014/main" id="{2F26FAE1-B065-A4A7-0D44-4C90A264D439}"/>
              </a:ext>
            </a:extLst>
          </p:cNvPr>
          <p:cNvPicPr>
            <a:picLocks noChangeAspect="1"/>
          </p:cNvPicPr>
          <p:nvPr/>
        </p:nvPicPr>
        <p:blipFill>
          <a:blip r:embed="rId3"/>
          <a:stretch>
            <a:fillRect/>
          </a:stretch>
        </p:blipFill>
        <p:spPr>
          <a:xfrm>
            <a:off x="3251280" y="1329340"/>
            <a:ext cx="5544756" cy="32733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9093"/>
            <a:ext cx="10517234" cy="956097"/>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query shows a list of </a:t>
            </a:r>
            <a:r>
              <a:rPr lang="en-US" sz="2400" err="1">
                <a:solidFill>
                  <a:schemeClr val="accent3">
                    <a:lumMod val="25000"/>
                  </a:schemeClr>
                </a:solidFill>
                <a:latin typeface="Calibri"/>
                <a:ea typeface="Calibri"/>
                <a:cs typeface="Calibri"/>
              </a:rPr>
              <a:t>boosters_version</a:t>
            </a:r>
            <a:r>
              <a:rPr lang="en-US" sz="2400" dirty="0">
                <a:solidFill>
                  <a:schemeClr val="accent3">
                    <a:lumMod val="25000"/>
                  </a:schemeClr>
                </a:solidFill>
                <a:latin typeface="Calibri"/>
                <a:ea typeface="Calibri"/>
                <a:cs typeface="Calibri"/>
              </a:rPr>
              <a:t> which have carried the maximum payload mass, we obtain this using a subquery to calculate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Imagen 1" descr="Interfaz de usuario gráfica, Texto, Aplicación&#10;&#10;Descripción generada automáticamente">
            <a:extLst>
              <a:ext uri="{FF2B5EF4-FFF2-40B4-BE49-F238E27FC236}">
                <a16:creationId xmlns:a16="http://schemas.microsoft.com/office/drawing/2014/main" id="{039791A1-F9DF-56E3-CD9A-99CE2B199148}"/>
              </a:ext>
            </a:extLst>
          </p:cNvPr>
          <p:cNvPicPr>
            <a:picLocks noChangeAspect="1"/>
          </p:cNvPicPr>
          <p:nvPr/>
        </p:nvPicPr>
        <p:blipFill>
          <a:blip r:embed="rId3"/>
          <a:stretch>
            <a:fillRect/>
          </a:stretch>
        </p:blipFill>
        <p:spPr>
          <a:xfrm>
            <a:off x="3825674" y="1372262"/>
            <a:ext cx="4405614" cy="39687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77169"/>
            <a:ext cx="10517234" cy="144802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Here the result show a table with the date, then we extract the month and the year from it, we also have the landing outcome, booster version and launch site only where the landing outcome was a failure on a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Imagen 1" descr="Interfaz de usuario gráfica, Texto&#10;&#10;Descripción generada automáticamente">
            <a:extLst>
              <a:ext uri="{FF2B5EF4-FFF2-40B4-BE49-F238E27FC236}">
                <a16:creationId xmlns:a16="http://schemas.microsoft.com/office/drawing/2014/main" id="{49EE582C-1E3C-75F9-8BB3-F2DBF93F558F}"/>
              </a:ext>
            </a:extLst>
          </p:cNvPr>
          <p:cNvPicPr>
            <a:picLocks noChangeAspect="1"/>
          </p:cNvPicPr>
          <p:nvPr/>
        </p:nvPicPr>
        <p:blipFill>
          <a:blip r:embed="rId3"/>
          <a:stretch>
            <a:fillRect/>
          </a:stretch>
        </p:blipFill>
        <p:spPr>
          <a:xfrm>
            <a:off x="1471612" y="1475953"/>
            <a:ext cx="9248775" cy="30765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26966"/>
            <a:ext cx="10517234" cy="1216526"/>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Calibri"/>
                <a:ea typeface="Calibri"/>
                <a:cs typeface="Calibri"/>
              </a:rPr>
              <a:t>Here the result is a table with landing outcomes and the count for each category to generate a ranking only with the launches realized between 2010-06-04 and </a:t>
            </a:r>
            <a:endParaRPr lang="es-ES" sz="2400">
              <a:solidFill>
                <a:schemeClr val="accent3">
                  <a:lumMod val="25000"/>
                </a:schemeClr>
              </a:solidFill>
              <a:latin typeface="Calibri"/>
              <a:ea typeface="Calibri"/>
              <a:cs typeface="Calibri"/>
            </a:endParaRPr>
          </a:p>
          <a:p>
            <a:pPr marL="0" indent="0">
              <a:lnSpc>
                <a:spcPct val="100000"/>
              </a:lnSpc>
              <a:spcBef>
                <a:spcPts val="1400"/>
              </a:spcBef>
              <a:buNone/>
            </a:pPr>
            <a:r>
              <a:rPr lang="en-US" sz="2400" dirty="0">
                <a:solidFill>
                  <a:schemeClr val="accent3">
                    <a:lumMod val="25000"/>
                  </a:schemeClr>
                </a:solidFill>
                <a:latin typeface="Calibri"/>
                <a:ea typeface="Calibri"/>
                <a:cs typeface="Calibri"/>
              </a:rPr>
              <a:t>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F9303778-9130-BBC6-C879-75B212B109CD}"/>
              </a:ext>
            </a:extLst>
          </p:cNvPr>
          <p:cNvPicPr>
            <a:picLocks noChangeAspect="1"/>
          </p:cNvPicPr>
          <p:nvPr/>
        </p:nvPicPr>
        <p:blipFill>
          <a:blip r:embed="rId3"/>
          <a:stretch>
            <a:fillRect/>
          </a:stretch>
        </p:blipFill>
        <p:spPr>
          <a:xfrm>
            <a:off x="3343275" y="1327531"/>
            <a:ext cx="5505450" cy="40100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155557" y="4551036"/>
            <a:ext cx="4284420" cy="16871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bg1"/>
                </a:solidFill>
                <a:latin typeface="+mj-lt"/>
                <a:ea typeface="+mj-ea"/>
                <a:cs typeface="Calibri Light"/>
              </a:rPr>
              <a:t>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3108" y="3256085"/>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37</a:t>
            </a:fld>
            <a:endParaRPr lang="en-US" sz="1400">
              <a:solidFill>
                <a:schemeClr val="bg1"/>
              </a:solidFill>
              <a:latin typeface="+mn-lt"/>
            </a:endParaRPr>
          </a:p>
        </p:txBody>
      </p:sp>
      <p:pic>
        <p:nvPicPr>
          <p:cNvPr id="6" name="Imagen 5" descr="Mapa&#10;&#10;Descripción generada automáticamente">
            <a:extLst>
              <a:ext uri="{FF2B5EF4-FFF2-40B4-BE49-F238E27FC236}">
                <a16:creationId xmlns:a16="http://schemas.microsoft.com/office/drawing/2014/main" id="{CB10626F-87FB-74AF-8F24-D1B660975ADC}"/>
              </a:ext>
            </a:extLst>
          </p:cNvPr>
          <p:cNvPicPr>
            <a:picLocks noChangeAspect="1"/>
          </p:cNvPicPr>
          <p:nvPr/>
        </p:nvPicPr>
        <p:blipFill>
          <a:blip r:embed="rId2"/>
          <a:stretch>
            <a:fillRect/>
          </a:stretch>
        </p:blipFill>
        <p:spPr>
          <a:xfrm>
            <a:off x="634695" y="107272"/>
            <a:ext cx="5339402" cy="4109794"/>
          </a:xfrm>
          <a:prstGeom prst="rect">
            <a:avLst/>
          </a:prstGeom>
        </p:spPr>
      </p:pic>
      <p:sp>
        <p:nvSpPr>
          <p:cNvPr id="23"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Mapa&#10;&#10;Descripción generada automáticamente">
            <a:extLst>
              <a:ext uri="{FF2B5EF4-FFF2-40B4-BE49-F238E27FC236}">
                <a16:creationId xmlns:a16="http://schemas.microsoft.com/office/drawing/2014/main" id="{B3500418-B40E-BD89-A2B6-D84CE525FD01}"/>
              </a:ext>
            </a:extLst>
          </p:cNvPr>
          <p:cNvPicPr>
            <a:picLocks noChangeAspect="1"/>
          </p:cNvPicPr>
          <p:nvPr/>
        </p:nvPicPr>
        <p:blipFill>
          <a:blip r:embed="rId3"/>
          <a:stretch>
            <a:fillRect/>
          </a:stretch>
        </p:blipFill>
        <p:spPr>
          <a:xfrm>
            <a:off x="6731001" y="107256"/>
            <a:ext cx="5092297" cy="2153857"/>
          </a:xfrm>
          <a:prstGeom prst="rect">
            <a:avLst/>
          </a:prstGeom>
        </p:spPr>
      </p:pic>
      <p:pic>
        <p:nvPicPr>
          <p:cNvPr id="7" name="Imagen 6" descr="Imagen que contiene Esquemático&#10;&#10;Descripción generada automáticamente">
            <a:extLst>
              <a:ext uri="{FF2B5EF4-FFF2-40B4-BE49-F238E27FC236}">
                <a16:creationId xmlns:a16="http://schemas.microsoft.com/office/drawing/2014/main" id="{7398013E-F428-1CB1-7DFA-59F24511A838}"/>
              </a:ext>
            </a:extLst>
          </p:cNvPr>
          <p:cNvPicPr>
            <a:picLocks noChangeAspect="1"/>
          </p:cNvPicPr>
          <p:nvPr/>
        </p:nvPicPr>
        <p:blipFill>
          <a:blip r:embed="rId4"/>
          <a:stretch>
            <a:fillRect/>
          </a:stretch>
        </p:blipFill>
        <p:spPr>
          <a:xfrm>
            <a:off x="6734649" y="2380734"/>
            <a:ext cx="5094647" cy="1833524"/>
          </a:xfrm>
          <a:prstGeom prst="rect">
            <a:avLst/>
          </a:prstGeom>
        </p:spPr>
      </p:pic>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34649" y="4604309"/>
            <a:ext cx="5094647" cy="2150371"/>
          </a:xfrm>
          <a:prstGeom prst="rect">
            <a:avLst/>
          </a:prstGeom>
        </p:spPr>
        <p:txBody>
          <a:bodyPr vert="horz" lIns="91440" tIns="45720" rIns="91440" bIns="45720" rtlCol="0" anchor="t">
            <a:noAutofit/>
          </a:bodyPr>
          <a:lstStyle/>
          <a:p>
            <a:pPr marL="0" indent="0">
              <a:spcBef>
                <a:spcPts val="1400"/>
              </a:spcBef>
              <a:buNone/>
            </a:pPr>
            <a:r>
              <a:rPr lang="en-US" sz="2400" dirty="0">
                <a:cs typeface="Calibri"/>
              </a:rPr>
              <a:t>The screenshot on the left show all launch sites zoomed out and the equator line to observe the distance. The other two screenshots are the launch sites zoomed in to observe where they are located</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3633" y="4579972"/>
            <a:ext cx="5345432" cy="16582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bg1"/>
                </a:solidFill>
                <a:latin typeface="+mj-lt"/>
                <a:ea typeface="+mj-ea"/>
                <a:cs typeface="Calibri Light"/>
              </a:rPr>
              <a:t>Labeled Launch Sites</a:t>
            </a:r>
          </a:p>
          <a:p>
            <a:pPr>
              <a:spcAft>
                <a:spcPts val="600"/>
              </a:spcAft>
            </a:pPr>
            <a:endParaRPr lang="en-US" sz="4400" dirty="0">
              <a:solidFill>
                <a:schemeClr val="bg1"/>
              </a:solidFill>
              <a:latin typeface="+mj-lt"/>
              <a:ea typeface="+mj-ea"/>
              <a:cs typeface="Calibri 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3108" y="3256085"/>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38</a:t>
            </a:fld>
            <a:endParaRPr lang="en-US" sz="1400">
              <a:solidFill>
                <a:schemeClr val="bg1"/>
              </a:solidFill>
              <a:latin typeface="+mn-lt"/>
            </a:endParaRPr>
          </a:p>
        </p:txBody>
      </p:sp>
      <p:sp>
        <p:nvSpPr>
          <p:cNvPr id="23"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34649" y="4604309"/>
            <a:ext cx="5094647" cy="2150371"/>
          </a:xfrm>
          <a:prstGeom prst="rect">
            <a:avLst/>
          </a:prstGeom>
        </p:spPr>
        <p:txBody>
          <a:bodyPr vert="horz" lIns="91440" tIns="45720" rIns="91440" bIns="45720" rtlCol="0" anchor="t">
            <a:noAutofit/>
          </a:bodyPr>
          <a:lstStyle/>
          <a:p>
            <a:pPr marL="0" indent="0">
              <a:spcBef>
                <a:spcPts val="1400"/>
              </a:spcBef>
              <a:buNone/>
            </a:pPr>
            <a:r>
              <a:rPr lang="en-US" sz="2400" dirty="0">
                <a:cs typeface="Calibri"/>
              </a:rPr>
              <a:t>The screenshot on the left show  launch sites zoomed out with a number of launch </a:t>
            </a:r>
            <a:r>
              <a:rPr lang="en-US" sz="2400" dirty="0" err="1">
                <a:cs typeface="Calibri"/>
              </a:rPr>
              <a:t>attemps</a:t>
            </a:r>
            <a:r>
              <a:rPr lang="en-US" sz="2400" dirty="0">
                <a:cs typeface="Calibri"/>
              </a:rPr>
              <a:t>. The one in the right show the site KSC LC-39A with labels for each launch and a color, green for successful and red for failure.</a:t>
            </a:r>
          </a:p>
        </p:txBody>
      </p:sp>
      <p:pic>
        <p:nvPicPr>
          <p:cNvPr id="9" name="Imagen 8" descr="Mapa&#10;&#10;Descripción generada automáticamente">
            <a:extLst>
              <a:ext uri="{FF2B5EF4-FFF2-40B4-BE49-F238E27FC236}">
                <a16:creationId xmlns:a16="http://schemas.microsoft.com/office/drawing/2014/main" id="{5375E083-9921-E234-58F1-652AC0F915E5}"/>
              </a:ext>
            </a:extLst>
          </p:cNvPr>
          <p:cNvPicPr>
            <a:picLocks noChangeAspect="1"/>
          </p:cNvPicPr>
          <p:nvPr/>
        </p:nvPicPr>
        <p:blipFill>
          <a:blip r:embed="rId2"/>
          <a:stretch>
            <a:fillRect/>
          </a:stretch>
        </p:blipFill>
        <p:spPr>
          <a:xfrm>
            <a:off x="572664" y="1326942"/>
            <a:ext cx="5439153" cy="2774504"/>
          </a:xfrm>
          <a:prstGeom prst="rect">
            <a:avLst/>
          </a:prstGeom>
        </p:spPr>
      </p:pic>
      <p:pic>
        <p:nvPicPr>
          <p:cNvPr id="11" name="Imagen 10" descr="Diagrama&#10;&#10;Descripción generada automáticamente">
            <a:extLst>
              <a:ext uri="{FF2B5EF4-FFF2-40B4-BE49-F238E27FC236}">
                <a16:creationId xmlns:a16="http://schemas.microsoft.com/office/drawing/2014/main" id="{65B95A17-5337-65B6-3831-F2902DDF197D}"/>
              </a:ext>
            </a:extLst>
          </p:cNvPr>
          <p:cNvPicPr>
            <a:picLocks noChangeAspect="1"/>
          </p:cNvPicPr>
          <p:nvPr/>
        </p:nvPicPr>
        <p:blipFill>
          <a:blip r:embed="rId3"/>
          <a:stretch>
            <a:fillRect/>
          </a:stretch>
        </p:blipFill>
        <p:spPr>
          <a:xfrm>
            <a:off x="6932179" y="139033"/>
            <a:ext cx="4698055" cy="4312832"/>
          </a:xfrm>
          <a:prstGeom prst="rect">
            <a:avLst/>
          </a:prstGeom>
        </p:spPr>
      </p:pic>
    </p:spTree>
    <p:extLst>
      <p:ext uri="{BB962C8B-B14F-4D97-AF65-F5344CB8AC3E}">
        <p14:creationId xmlns:p14="http://schemas.microsoft.com/office/powerpoint/2010/main" val="1664201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3633" y="4579972"/>
            <a:ext cx="5345432" cy="16582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bg1"/>
                </a:solidFill>
                <a:latin typeface="+mj-lt"/>
                <a:ea typeface="+mj-ea"/>
                <a:cs typeface="Calibri Light"/>
              </a:rPr>
              <a:t>Labeled Launch Sites</a:t>
            </a:r>
          </a:p>
          <a:p>
            <a:pPr>
              <a:spcAft>
                <a:spcPts val="600"/>
              </a:spcAft>
            </a:pPr>
            <a:endParaRPr lang="en-US" sz="4400" dirty="0">
              <a:solidFill>
                <a:schemeClr val="bg1"/>
              </a:solidFill>
              <a:latin typeface="+mj-lt"/>
              <a:ea typeface="+mj-ea"/>
              <a:cs typeface="Calibri 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3108" y="3256085"/>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bg1"/>
                </a:solidFill>
                <a:latin typeface="+mn-lt"/>
              </a:rPr>
              <a:pPr algn="ctr">
                <a:spcAft>
                  <a:spcPts val="600"/>
                </a:spcAft>
              </a:pPr>
              <a:t>39</a:t>
            </a:fld>
            <a:endParaRPr lang="en-US" sz="1400">
              <a:solidFill>
                <a:schemeClr val="bg1"/>
              </a:solidFill>
              <a:latin typeface="+mn-lt"/>
            </a:endParaRPr>
          </a:p>
        </p:txBody>
      </p:sp>
      <p:sp>
        <p:nvSpPr>
          <p:cNvPr id="23"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34649" y="4604309"/>
            <a:ext cx="5461178" cy="2150371"/>
          </a:xfrm>
          <a:prstGeom prst="rect">
            <a:avLst/>
          </a:prstGeom>
        </p:spPr>
        <p:txBody>
          <a:bodyPr vert="horz" lIns="91440" tIns="45720" rIns="91440" bIns="45720" rtlCol="0" anchor="t">
            <a:noAutofit/>
          </a:bodyPr>
          <a:lstStyle/>
          <a:p>
            <a:pPr marL="0" indent="0">
              <a:spcBef>
                <a:spcPts val="1400"/>
              </a:spcBef>
              <a:buNone/>
            </a:pPr>
            <a:r>
              <a:rPr lang="en-US" sz="2200" dirty="0">
                <a:cs typeface="Calibri"/>
              </a:rPr>
              <a:t>The screenshot on the left show the site VAFB SLC-4E and a line to measure the distance between the site and the closest city. The one on the right show lines to the closest Coast Road, Highway and Coast Line. We observe that a launch site is usually ubicated close to this roads and away from cities.</a:t>
            </a:r>
          </a:p>
        </p:txBody>
      </p:sp>
      <p:pic>
        <p:nvPicPr>
          <p:cNvPr id="6" name="Imagen 5" descr="Diagrama&#10;&#10;Descripción generada automáticamente">
            <a:extLst>
              <a:ext uri="{FF2B5EF4-FFF2-40B4-BE49-F238E27FC236}">
                <a16:creationId xmlns:a16="http://schemas.microsoft.com/office/drawing/2014/main" id="{2DA81765-E0B9-59CA-1B1F-F312844C4A35}"/>
              </a:ext>
            </a:extLst>
          </p:cNvPr>
          <p:cNvPicPr>
            <a:picLocks noChangeAspect="1"/>
          </p:cNvPicPr>
          <p:nvPr/>
        </p:nvPicPr>
        <p:blipFill>
          <a:blip r:embed="rId2"/>
          <a:stretch>
            <a:fillRect/>
          </a:stretch>
        </p:blipFill>
        <p:spPr>
          <a:xfrm>
            <a:off x="609238" y="1130038"/>
            <a:ext cx="5398384" cy="2890656"/>
          </a:xfrm>
          <a:prstGeom prst="rect">
            <a:avLst/>
          </a:prstGeom>
        </p:spPr>
      </p:pic>
      <p:pic>
        <p:nvPicPr>
          <p:cNvPr id="7" name="Imagen 6" descr="Diagrama&#10;&#10;Descripción generada automáticamente">
            <a:extLst>
              <a:ext uri="{FF2B5EF4-FFF2-40B4-BE49-F238E27FC236}">
                <a16:creationId xmlns:a16="http://schemas.microsoft.com/office/drawing/2014/main" id="{9FC5F79F-DC52-3530-F88B-F9E2A3DEF981}"/>
              </a:ext>
            </a:extLst>
          </p:cNvPr>
          <p:cNvPicPr>
            <a:picLocks noChangeAspect="1"/>
          </p:cNvPicPr>
          <p:nvPr/>
        </p:nvPicPr>
        <p:blipFill>
          <a:blip r:embed="rId3"/>
          <a:stretch>
            <a:fillRect/>
          </a:stretch>
        </p:blipFill>
        <p:spPr>
          <a:xfrm>
            <a:off x="6095698" y="293044"/>
            <a:ext cx="6096603" cy="3725481"/>
          </a:xfrm>
          <a:prstGeom prst="rect">
            <a:avLst/>
          </a:prstGeom>
        </p:spPr>
      </p:pic>
    </p:spTree>
    <p:extLst>
      <p:ext uri="{BB962C8B-B14F-4D97-AF65-F5344CB8AC3E}">
        <p14:creationId xmlns:p14="http://schemas.microsoft.com/office/powerpoint/2010/main" val="2452716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4176" y="1316124"/>
            <a:ext cx="10506434" cy="48002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Calibri"/>
                <a:cs typeface="Calibri"/>
              </a:rPr>
              <a:t>Next we present a summary of the results of the analysis:</a:t>
            </a:r>
            <a:endParaRPr lang="es-ES" sz="1800">
              <a:solidFill>
                <a:schemeClr val="accent3">
                  <a:lumMod val="25000"/>
                </a:schemeClr>
              </a:solidFill>
              <a:latin typeface="Calibri"/>
              <a:cs typeface="Calibri"/>
            </a:endParaRPr>
          </a:p>
          <a:p>
            <a:r>
              <a:rPr lang="en-US" sz="1800" b="1" dirty="0">
                <a:solidFill>
                  <a:schemeClr val="accent3">
                    <a:lumMod val="25000"/>
                  </a:schemeClr>
                </a:solidFill>
                <a:latin typeface="Calibri"/>
                <a:cs typeface="Calibri"/>
              </a:rPr>
              <a:t>Launch Site and Success Rates</a:t>
            </a:r>
            <a:r>
              <a:rPr lang="en-US" sz="1800" dirty="0">
                <a:solidFill>
                  <a:schemeClr val="accent3">
                    <a:lumMod val="25000"/>
                  </a:schemeClr>
                </a:solidFill>
                <a:latin typeface="Calibri"/>
                <a:cs typeface="Calibri"/>
              </a:rPr>
              <a:t>: The majority of launches were conducted from CCAFS SLC 40, which exhibited the highest success rate among all sites, with 99 successful launches, one successful but incomplete payload, and one failure.</a:t>
            </a:r>
          </a:p>
          <a:p>
            <a:r>
              <a:rPr lang="en-US" sz="1800" b="1" dirty="0">
                <a:solidFill>
                  <a:schemeClr val="accent3">
                    <a:lumMod val="25000"/>
                  </a:schemeClr>
                </a:solidFill>
                <a:latin typeface="Calibri"/>
                <a:cs typeface="Calibri"/>
              </a:rPr>
              <a:t>Payload and Flight Number Correlation</a:t>
            </a:r>
            <a:r>
              <a:rPr lang="en-US" sz="1800" dirty="0">
                <a:solidFill>
                  <a:schemeClr val="accent3">
                    <a:lumMod val="25000"/>
                  </a:schemeClr>
                </a:solidFill>
                <a:latin typeface="Calibri"/>
                <a:cs typeface="Calibri"/>
              </a:rPr>
              <a:t>: Analysis showed a positive correlation between flight number and successful landings of the first stage. Notably, even heavy payloads did not significantly affect landing success, as the first stage frequently landed successfully across various payload masses.</a:t>
            </a:r>
          </a:p>
          <a:p>
            <a:r>
              <a:rPr lang="en-US" sz="1800" b="1" dirty="0">
                <a:solidFill>
                  <a:schemeClr val="accent3">
                    <a:lumMod val="25000"/>
                  </a:schemeClr>
                </a:solidFill>
                <a:latin typeface="Calibri"/>
                <a:cs typeface="Calibri"/>
              </a:rPr>
              <a:t>Payload Mass Trends</a:t>
            </a:r>
            <a:r>
              <a:rPr lang="en-US" sz="1800" dirty="0">
                <a:solidFill>
                  <a:schemeClr val="accent3">
                    <a:lumMod val="25000"/>
                  </a:schemeClr>
                </a:solidFill>
                <a:latin typeface="Calibri"/>
                <a:cs typeface="Calibri"/>
              </a:rPr>
              <a:t>: There were no launches recorded with payloads between 10,000 and 12,000 kg; most payloads ranged from 1,000 to 7,000 kg, with some near 16,000 kg.</a:t>
            </a:r>
          </a:p>
          <a:p>
            <a:r>
              <a:rPr lang="en-US" sz="1800" b="1" dirty="0">
                <a:solidFill>
                  <a:schemeClr val="accent3">
                    <a:lumMod val="25000"/>
                  </a:schemeClr>
                </a:solidFill>
                <a:latin typeface="Calibri"/>
                <a:cs typeface="Calibri"/>
              </a:rPr>
              <a:t>Orbital Success Rates</a:t>
            </a:r>
            <a:r>
              <a:rPr lang="en-US" sz="1800" dirty="0">
                <a:solidFill>
                  <a:schemeClr val="accent3">
                    <a:lumMod val="25000"/>
                  </a:schemeClr>
                </a:solidFill>
                <a:latin typeface="Calibri"/>
                <a:cs typeface="Calibri"/>
              </a:rPr>
              <a:t>: The ISS orbit had the highest success rates, while the GTO orbit experienced many launches, yet only half were successful.</a:t>
            </a:r>
          </a:p>
          <a:p>
            <a:r>
              <a:rPr lang="en-US" sz="1800" b="1" dirty="0">
                <a:solidFill>
                  <a:schemeClr val="accent3">
                    <a:lumMod val="25000"/>
                  </a:schemeClr>
                </a:solidFill>
                <a:latin typeface="Calibri"/>
                <a:cs typeface="Calibri"/>
              </a:rPr>
              <a:t>Geographic Considerations</a:t>
            </a:r>
            <a:r>
              <a:rPr lang="en-US" sz="1800" dirty="0">
                <a:solidFill>
                  <a:schemeClr val="accent3">
                    <a:lumMod val="25000"/>
                  </a:schemeClr>
                </a:solidFill>
                <a:latin typeface="Calibri"/>
                <a:cs typeface="Calibri"/>
              </a:rPr>
              <a:t>: Launch sites were strategically located near coastal areas and accessible roadways, ensuring necessary logistical support while maintaining safety distances from urban centers.</a:t>
            </a:r>
          </a:p>
          <a:p>
            <a:r>
              <a:rPr lang="en-US" sz="1800" b="1" dirty="0">
                <a:solidFill>
                  <a:schemeClr val="accent3">
                    <a:lumMod val="25000"/>
                  </a:schemeClr>
                </a:solidFill>
                <a:latin typeface="Calibri"/>
                <a:cs typeface="Calibri"/>
              </a:rPr>
              <a:t>Predictive Modeling</a:t>
            </a:r>
            <a:r>
              <a:rPr lang="en-US" sz="1800" dirty="0">
                <a:solidFill>
                  <a:schemeClr val="accent3">
                    <a:lumMod val="25000"/>
                  </a:schemeClr>
                </a:solidFill>
                <a:latin typeface="Calibri"/>
                <a:cs typeface="Calibri"/>
              </a:rPr>
              <a:t>: Despite a limited dataset, preliminary predictive analysis indicated the feasibility of machine learning models to predict first-stage recovery with an accuracy of 83%, based on available launch data.</a:t>
            </a:r>
          </a:p>
          <a:p>
            <a:pPr marL="0" indent="0">
              <a:lnSpc>
                <a:spcPct val="100000"/>
              </a:lnSpc>
              <a:spcBef>
                <a:spcPts val="1400"/>
              </a:spcBef>
              <a:buNone/>
            </a:pPr>
            <a:endParaRPr lang="en-US" sz="1600" dirty="0">
              <a:solidFill>
                <a:schemeClr val="accent3">
                  <a:lumMod val="25000"/>
                </a:schemeClr>
              </a:solidFill>
              <a:latin typeface="Calibri"/>
              <a:cs typeface="Calibri"/>
            </a:endParaRPr>
          </a:p>
          <a:p>
            <a:pPr marL="0" indent="0">
              <a:lnSpc>
                <a:spcPct val="100000"/>
              </a:lnSpc>
              <a:spcBef>
                <a:spcPts val="1400"/>
              </a:spcBef>
              <a:buNone/>
            </a:pPr>
            <a:endParaRPr lang="en-US" sz="1600">
              <a:solidFill>
                <a:schemeClr val="accent3">
                  <a:lumMod val="25000"/>
                </a:schemeClr>
              </a:solidFill>
              <a:latin typeface="Abadi"/>
            </a:endParaRPr>
          </a:p>
          <a:p>
            <a:endParaRPr lang="en-US" sz="1400">
              <a:solidFill>
                <a:schemeClr val="accent3">
                  <a:lumMod val="25000"/>
                </a:schemeClr>
              </a:solidFill>
              <a:latin typeface="Abadi"/>
            </a:endParaRPr>
          </a:p>
          <a:p>
            <a:pPr marL="457200" indent="-457200">
              <a:lnSpc>
                <a:spcPct val="100000"/>
              </a:lnSpc>
              <a:spcBef>
                <a:spcPts val="1400"/>
              </a:spcBef>
            </a:pPr>
            <a:endParaRPr lang="en-US" sz="1600">
              <a:solidFill>
                <a:schemeClr val="accent3">
                  <a:lumMod val="25000"/>
                </a:schemeClr>
              </a:solidFill>
              <a:latin typeface="Abadi"/>
            </a:endParaRPr>
          </a:p>
          <a:p>
            <a:pPr marL="0" indent="0">
              <a:lnSpc>
                <a:spcPct val="100000"/>
              </a:lnSpc>
              <a:spcBef>
                <a:spcPts val="1400"/>
              </a:spcBef>
              <a:buNone/>
            </a:pPr>
            <a:endParaRPr lang="en-US" sz="1600">
              <a:solidFill>
                <a:schemeClr val="accent3">
                  <a:lumMod val="25000"/>
                </a:schemeClr>
              </a:solidFill>
              <a:latin typeface="Abadi"/>
            </a:endParaRPr>
          </a:p>
          <a:p>
            <a:pPr marL="0" indent="0">
              <a:lnSpc>
                <a:spcPct val="100000"/>
              </a:lnSpc>
              <a:spcBef>
                <a:spcPts val="1400"/>
              </a:spcBef>
              <a:buNone/>
            </a:pPr>
            <a:endParaRPr lang="en-US" sz="16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126190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chemeClr val="tx1"/>
                </a:solidFill>
                <a:latin typeface="+mj-lt"/>
                <a:ea typeface="+mj-ea"/>
                <a:cs typeface="+mj-cs"/>
              </a:rPr>
              <a:t>Pie Chart for all Launch Sites</a:t>
            </a:r>
            <a:endParaRPr lang="en-US" kern="1200" dirty="0">
              <a:solidFill>
                <a:schemeClr val="tx1"/>
              </a:solidFill>
              <a:latin typeface="+mj-l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r>
              <a:rPr lang="en-US" sz="2400" dirty="0">
                <a:ea typeface="+mn-lt"/>
                <a:cs typeface="+mn-lt"/>
              </a:rPr>
              <a:t>We can use this pie chart to see the number of launches conducted at all launch sites, both as a percentage of the total and as the total number for each site.</a:t>
            </a:r>
            <a:endParaRPr lang="es-ES" sz="2400" dirty="0"/>
          </a:p>
        </p:txBody>
      </p:sp>
      <p:sp>
        <p:nvSpPr>
          <p:cNvPr id="58"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pic>
        <p:nvPicPr>
          <p:cNvPr id="4" name="Imagen 3" descr="Gráfico, Gráfico circular&#10;&#10;Descripción generada automáticamente">
            <a:extLst>
              <a:ext uri="{FF2B5EF4-FFF2-40B4-BE49-F238E27FC236}">
                <a16:creationId xmlns:a16="http://schemas.microsoft.com/office/drawing/2014/main" id="{462E9571-7DA1-06A4-63DC-87D8C72F8BC2}"/>
              </a:ext>
            </a:extLst>
          </p:cNvPr>
          <p:cNvPicPr>
            <a:picLocks noChangeAspect="1"/>
          </p:cNvPicPr>
          <p:nvPr/>
        </p:nvPicPr>
        <p:blipFill>
          <a:blip r:embed="rId2"/>
          <a:stretch>
            <a:fillRect/>
          </a:stretch>
        </p:blipFill>
        <p:spPr>
          <a:xfrm>
            <a:off x="511479" y="60675"/>
            <a:ext cx="11179480" cy="416881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chemeClr val="tx1"/>
                </a:solidFill>
                <a:latin typeface="+mj-lt"/>
                <a:ea typeface="+mj-ea"/>
                <a:cs typeface="Calibri Light"/>
              </a:rPr>
              <a:t>Launch Site with the highest ratio of Success</a:t>
            </a:r>
            <a:endParaRPr lang="en-US" kern="1200" dirty="0">
              <a:solidFill>
                <a:schemeClr val="tx1"/>
              </a:solidFill>
              <a:latin typeface="+mj-l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r>
              <a:rPr lang="en-US" sz="2400" dirty="0">
                <a:ea typeface="Calibri"/>
                <a:cs typeface="Calibri"/>
              </a:rPr>
              <a:t>We use this chart to see the launch site which made the most successful ratio of attempts so we can compare it to the others individually.</a:t>
            </a:r>
          </a:p>
        </p:txBody>
      </p:sp>
      <p:sp>
        <p:nvSpPr>
          <p:cNvPr id="58"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42</a:t>
            </a:fld>
            <a:endParaRPr lang="en-US" sz="1100">
              <a:solidFill>
                <a:srgbClr val="FFFFFF"/>
              </a:solidFill>
              <a:latin typeface="+mn-lt"/>
            </a:endParaRPr>
          </a:p>
        </p:txBody>
      </p:sp>
      <p:pic>
        <p:nvPicPr>
          <p:cNvPr id="2" name="Imagen 1" descr="Gráfico, Gráfico circular&#10;&#10;Descripción generada automáticamente">
            <a:extLst>
              <a:ext uri="{FF2B5EF4-FFF2-40B4-BE49-F238E27FC236}">
                <a16:creationId xmlns:a16="http://schemas.microsoft.com/office/drawing/2014/main" id="{9B6D9E5E-E31F-43C8-31C5-291EAF60FF3B}"/>
              </a:ext>
            </a:extLst>
          </p:cNvPr>
          <p:cNvPicPr>
            <a:picLocks noChangeAspect="1"/>
          </p:cNvPicPr>
          <p:nvPr/>
        </p:nvPicPr>
        <p:blipFill>
          <a:blip r:embed="rId2"/>
          <a:stretch>
            <a:fillRect/>
          </a:stretch>
        </p:blipFill>
        <p:spPr>
          <a:xfrm>
            <a:off x="569089" y="93300"/>
            <a:ext cx="11053823" cy="4144260"/>
          </a:xfrm>
          <a:prstGeom prst="rect">
            <a:avLst/>
          </a:prstGeom>
        </p:spPr>
      </p:pic>
    </p:spTree>
    <p:extLst>
      <p:ext uri="{BB962C8B-B14F-4D97-AF65-F5344CB8AC3E}">
        <p14:creationId xmlns:p14="http://schemas.microsoft.com/office/powerpoint/2010/main" val="21911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dirty="0">
                <a:solidFill>
                  <a:schemeClr val="tx1"/>
                </a:solidFill>
                <a:latin typeface="+mj-lt"/>
                <a:ea typeface="+mj-ea"/>
                <a:cs typeface="Calibri Light"/>
              </a:rPr>
              <a:t>Scatter Chart for Payload vs Launch Outcome</a:t>
            </a:r>
            <a:endParaRPr lang="en-US" dirty="0">
              <a:solidFill>
                <a:schemeClr val="tx1"/>
              </a:solidFill>
              <a:latin typeface="Calibri Ligh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r>
              <a:rPr lang="en-US" sz="2400" dirty="0">
                <a:ea typeface="Calibri"/>
                <a:cs typeface="Calibri"/>
              </a:rPr>
              <a:t>We use this chart to select the range of the payload and observe with different values of payload mass the result of launches for each booster version.</a:t>
            </a:r>
          </a:p>
        </p:txBody>
      </p:sp>
      <p:sp>
        <p:nvSpPr>
          <p:cNvPr id="58"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43</a:t>
            </a:fld>
            <a:endParaRPr lang="en-US" sz="1100">
              <a:solidFill>
                <a:srgbClr val="FFFFFF"/>
              </a:solidFill>
              <a:latin typeface="+mn-lt"/>
            </a:endParaRPr>
          </a:p>
        </p:txBody>
      </p:sp>
      <p:pic>
        <p:nvPicPr>
          <p:cNvPr id="6" name="Imagen 5" descr="Tabla&#10;&#10;Descripción generada automáticamente">
            <a:extLst>
              <a:ext uri="{FF2B5EF4-FFF2-40B4-BE49-F238E27FC236}">
                <a16:creationId xmlns:a16="http://schemas.microsoft.com/office/drawing/2014/main" id="{4BE3A921-7CC4-667F-4433-2003B45D8FF1}"/>
              </a:ext>
            </a:extLst>
          </p:cNvPr>
          <p:cNvPicPr>
            <a:picLocks noChangeAspect="1"/>
          </p:cNvPicPr>
          <p:nvPr/>
        </p:nvPicPr>
        <p:blipFill>
          <a:blip r:embed="rId2"/>
          <a:stretch>
            <a:fillRect/>
          </a:stretch>
        </p:blipFill>
        <p:spPr>
          <a:xfrm>
            <a:off x="6096000" y="511167"/>
            <a:ext cx="5604077" cy="3144552"/>
          </a:xfrm>
          <a:prstGeom prst="rect">
            <a:avLst/>
          </a:prstGeom>
        </p:spPr>
      </p:pic>
      <p:pic>
        <p:nvPicPr>
          <p:cNvPr id="7" name="Imagen 6" descr="Imagen que contiene Tabla&#10;&#10;Descripción generada automáticamente">
            <a:extLst>
              <a:ext uri="{FF2B5EF4-FFF2-40B4-BE49-F238E27FC236}">
                <a16:creationId xmlns:a16="http://schemas.microsoft.com/office/drawing/2014/main" id="{9217AE5D-B088-E3F5-8934-3AA678962B06}"/>
              </a:ext>
            </a:extLst>
          </p:cNvPr>
          <p:cNvPicPr>
            <a:picLocks noChangeAspect="1"/>
          </p:cNvPicPr>
          <p:nvPr/>
        </p:nvPicPr>
        <p:blipFill>
          <a:blip r:embed="rId3"/>
          <a:stretch>
            <a:fillRect/>
          </a:stretch>
        </p:blipFill>
        <p:spPr>
          <a:xfrm>
            <a:off x="1" y="508949"/>
            <a:ext cx="6096001" cy="3140401"/>
          </a:xfrm>
          <a:prstGeom prst="rect">
            <a:avLst/>
          </a:prstGeom>
        </p:spPr>
      </p:pic>
    </p:spTree>
    <p:extLst>
      <p:ext uri="{BB962C8B-B14F-4D97-AF65-F5344CB8AC3E}">
        <p14:creationId xmlns:p14="http://schemas.microsoft.com/office/powerpoint/2010/main" val="1193346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9">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Classification Accuracy</a:t>
            </a:r>
          </a:p>
        </p:txBody>
      </p:sp>
      <p:pic>
        <p:nvPicPr>
          <p:cNvPr id="2" name="Imagen 1" descr="Texto&#10;&#10;Descripción generada automáticamente">
            <a:extLst>
              <a:ext uri="{FF2B5EF4-FFF2-40B4-BE49-F238E27FC236}">
                <a16:creationId xmlns:a16="http://schemas.microsoft.com/office/drawing/2014/main" id="{F4ED4373-B088-BC09-2EDF-F75CF95E6559}"/>
              </a:ext>
            </a:extLst>
          </p:cNvPr>
          <p:cNvPicPr>
            <a:picLocks noChangeAspect="1"/>
          </p:cNvPicPr>
          <p:nvPr/>
        </p:nvPicPr>
        <p:blipFill>
          <a:blip r:embed="rId2"/>
          <a:stretch>
            <a:fillRect/>
          </a:stretch>
        </p:blipFill>
        <p:spPr>
          <a:xfrm>
            <a:off x="631359" y="1328743"/>
            <a:ext cx="10843065" cy="1843319"/>
          </a:xfrm>
          <a:prstGeom prst="rect">
            <a:avLst/>
          </a:prstGeom>
        </p:spPr>
      </p:pic>
      <p:grpSp>
        <p:nvGrpSpPr>
          <p:cNvPr id="42" name="Group 41">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3" name="Straight Connector 42">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45</a:t>
            </a:fld>
            <a:endParaRPr lang="en-US" sz="1200">
              <a:solidFill>
                <a:schemeClr val="bg1"/>
              </a:solidFill>
              <a:latin typeface="+mn-lt"/>
            </a:endParaRPr>
          </a:p>
        </p:txBody>
      </p:sp>
      <p:sp>
        <p:nvSpPr>
          <p:cNvPr id="48" name="Oval 47">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pPr marL="0">
              <a:spcBef>
                <a:spcPts val="1400"/>
              </a:spcBef>
            </a:pPr>
            <a:r>
              <a:rPr lang="en-US" sz="1800">
                <a:solidFill>
                  <a:schemeClr val="bg1"/>
                </a:solidFill>
              </a:rPr>
              <a:t>As noted in the markdown, the accuracy of all the classification models are practically the same, one of the reasons is because of the size of the dataset being too small.</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46</a:t>
            </a:fld>
            <a:endParaRPr lang="en-US" sz="4400">
              <a:solidFill>
                <a:schemeClr val="bg1"/>
              </a:solidFill>
              <a:latin typeface="+mn-lt"/>
            </a:endParaRPr>
          </a:p>
        </p:txBody>
      </p:sp>
      <p:sp>
        <p:nvSpPr>
          <p:cNvPr id="3" name="CuadroTexto 2">
            <a:extLst>
              <a:ext uri="{FF2B5EF4-FFF2-40B4-BE49-F238E27FC236}">
                <a16:creationId xmlns:a16="http://schemas.microsoft.com/office/drawing/2014/main" id="{F7F2CC90-5C7A-0E1B-CBB7-946C7A2AA4D9}"/>
              </a:ext>
            </a:extLst>
          </p:cNvPr>
          <p:cNvSpPr txBox="1"/>
          <p:nvPr/>
        </p:nvSpPr>
        <p:spPr>
          <a:xfrm>
            <a:off x="838200" y="2843688"/>
            <a:ext cx="4391025" cy="2454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400" baseline="0" dirty="0">
                <a:solidFill>
                  <a:schemeClr val="bg1">
                    <a:alpha val="80000"/>
                  </a:schemeClr>
                </a:solidFill>
              </a:rPr>
              <a:t>Examining the confusion matrix, we see that logistic regression can distinguish between the</a:t>
            </a:r>
            <a:r>
              <a:rPr lang="en-US" sz="2400" dirty="0">
                <a:solidFill>
                  <a:schemeClr val="bg1">
                    <a:alpha val="80000"/>
                  </a:schemeClr>
                </a:solidFill>
              </a:rPr>
              <a:t>​ </a:t>
            </a:r>
            <a:r>
              <a:rPr lang="en-US" sz="2400" baseline="0" dirty="0">
                <a:solidFill>
                  <a:schemeClr val="bg1">
                    <a:alpha val="80000"/>
                  </a:schemeClr>
                </a:solidFill>
              </a:rPr>
              <a:t>different classes. We see that the problem is false positives. Note that as accuracy, the confusion</a:t>
            </a:r>
            <a:r>
              <a:rPr lang="en-US" sz="2400" dirty="0">
                <a:solidFill>
                  <a:schemeClr val="bg1">
                    <a:alpha val="80000"/>
                  </a:schemeClr>
                </a:solidFill>
              </a:rPr>
              <a:t>​ </a:t>
            </a:r>
            <a:r>
              <a:rPr lang="en-US" sz="2400" baseline="0" dirty="0">
                <a:solidFill>
                  <a:schemeClr val="bg1">
                    <a:alpha val="80000"/>
                  </a:schemeClr>
                </a:solidFill>
              </a:rPr>
              <a:t>matrix is practically the same.</a:t>
            </a:r>
            <a:endParaRPr lang="en-US" sz="2400">
              <a:solidFill>
                <a:schemeClr val="bg1">
                  <a:alpha val="80000"/>
                </a:schemeClr>
              </a:solidFill>
              <a:cs typeface="Calibri" panose="020F0502020204030204"/>
            </a:endParaRPr>
          </a:p>
        </p:txBody>
      </p:sp>
      <p:pic>
        <p:nvPicPr>
          <p:cNvPr id="2" name="Imagen 1" descr="Imagen que contiene Aplicación&#10;&#10;Descripción generada automáticamente">
            <a:extLst>
              <a:ext uri="{FF2B5EF4-FFF2-40B4-BE49-F238E27FC236}">
                <a16:creationId xmlns:a16="http://schemas.microsoft.com/office/drawing/2014/main" id="{0A4E5684-236B-E4A5-26AF-961F272E5EC9}"/>
              </a:ext>
            </a:extLst>
          </p:cNvPr>
          <p:cNvPicPr>
            <a:picLocks noChangeAspect="1"/>
          </p:cNvPicPr>
          <p:nvPr/>
        </p:nvPicPr>
        <p:blipFill>
          <a:blip r:embed="rId2"/>
          <a:stretch>
            <a:fillRect/>
          </a:stretch>
        </p:blipFill>
        <p:spPr>
          <a:xfrm>
            <a:off x="6348109" y="1429488"/>
            <a:ext cx="4756756" cy="39600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66722" y="3279950"/>
            <a:ext cx="3201366" cy="6944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298781" y="12741"/>
            <a:ext cx="7891455" cy="6850841"/>
          </a:xfrm>
          <a:prstGeom prst="rect">
            <a:avLst/>
          </a:prstGeom>
        </p:spPr>
        <p:txBody>
          <a:bodyPr vert="horz" lIns="91440" tIns="45720" rIns="91440" bIns="45720" rtlCol="0" anchor="ctr">
            <a:noAutofit/>
          </a:bodyPr>
          <a:lstStyle/>
          <a:p>
            <a:r>
              <a:rPr lang="en-US" sz="1600" dirty="0"/>
              <a:t>From the exploratory data analysis, we obtained various results. Initially, we know that most launches were conducted from the CCAFS SLC 40 site, and the majority of outcomes were successful landings on a ground pad. The first launch took place on December 22, 2015. Some interesting data we obtained from SQL queries show that there were 99 successful rocket launches, 1 successful launch with the payload status incomplete, and 1 failure. The average payload transported by the rockets is 2534.66 kg.</a:t>
            </a:r>
            <a:endParaRPr lang="es-ES" sz="1600" dirty="0">
              <a:cs typeface="Calibri" panose="020F0502020204030204"/>
            </a:endParaRPr>
          </a:p>
          <a:p>
            <a:r>
              <a:rPr lang="en-US" sz="1600" dirty="0"/>
              <a:t>From the analysis of visualizations, we can first observe the relationships between the different variables. For example, the relationship between flight number and payload mass indicates that as the flight number increases, the first stage is more likely to land successfully. Payload mass also seems to be a factor; even with heavy payloads, the first stage almost always lands successfully. Notably, there were no launches with payload mass between 10,000 and 12,000 kg, with most concentrated in the range of 1,000 to 7,000 kg, and some launches around 16,000 kg. The types of orbits with the highest success rates and the greatest number of launches to consider are ISS, with many attempts in GTO orbit, but only half of those flights were successful.</a:t>
            </a:r>
            <a:endParaRPr lang="en-US" sz="1600" dirty="0">
              <a:cs typeface="Calibri" panose="020F0502020204030204"/>
            </a:endParaRPr>
          </a:p>
          <a:p>
            <a:r>
              <a:rPr lang="en-US" sz="1600" dirty="0"/>
              <a:t>From the Folium map, we can see the locations of the various launch sites. It is easy to recognize that they are all near the coast, as well as accessible by roads that can connect the sites for supplying necessary elements like personnel and materials. Another detail is that they are also located at a safe distance from other cities for security reasons.</a:t>
            </a:r>
            <a:endParaRPr lang="en-US" sz="1600" dirty="0">
              <a:cs typeface="Calibri" panose="020F0502020204030204"/>
            </a:endParaRPr>
          </a:p>
          <a:p>
            <a:r>
              <a:rPr lang="en-US" sz="1600" dirty="0"/>
              <a:t>From our interactive dashboard, we obtain several results: the site with the highest success rate is CCAFS LC-40 when comparing all sites. Individually, it is the site with the highest number of launches. We can also observe the correlation that exists between payload and success for all launches, color-coded depending on the version of the booster.</a:t>
            </a:r>
            <a:endParaRPr lang="en-US" sz="1600">
              <a:cs typeface="Calibri"/>
            </a:endParaRPr>
          </a:p>
          <a:p>
            <a:r>
              <a:rPr lang="en-US" sz="1600" dirty="0"/>
              <a:t>Finally, from the predictive analysis, although in this case the provided dataset is small, we can see that it is possible to create several machine learning models to detect with considerable accuracy (83%) whether the first stage will be recovered through a successful landing based on the other data.</a:t>
            </a:r>
            <a:endParaRPr lang="en-US" sz="1600" dirty="0">
              <a:cs typeface="Calibri"/>
            </a:endParaRPr>
          </a:p>
          <a:p>
            <a:pPr marL="0">
              <a:spcBef>
                <a:spcPts val="1400"/>
              </a:spcBef>
            </a:pPr>
            <a:endParaRPr lang="en-US" sz="13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59222"/>
            <a:ext cx="10406021" cy="456542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lgn="ctr">
              <a:buNone/>
            </a:pPr>
            <a:r>
              <a:rPr lang="en-US" sz="3000">
                <a:solidFill>
                  <a:schemeClr val="accent3">
                    <a:lumMod val="25000"/>
                  </a:schemeClr>
                </a:solidFill>
                <a:latin typeface="Abadi"/>
              </a:rPr>
              <a:t>In actuality there are a lot of companies inside the Space Race, making advances in the search for making space travel affordable for everyone. Virgin Galactic is providing suborbital spaceflights. Rocket Small is a small satellite provider for example. But there is a company that is the most successful at this moment, which is SpaceX. They advertise Falcon 9 rocket launches on its website with a cost of 62 million dollars; other providers cost upwards 165 million dollars each, much of the savings is because SpaceX can reuse the first stage. Our job is to determine the price of each launch and also determine if Space X will reuse the first stage.</a:t>
            </a:r>
            <a:endParaRPr lang="en-US" sz="30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5">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5" name="Oval 16">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7">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8">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20">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1">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Imagen 6" descr="Diagrama&#10;&#10;Descripción generada automáticamente">
            <a:extLst>
              <a:ext uri="{FF2B5EF4-FFF2-40B4-BE49-F238E27FC236}">
                <a16:creationId xmlns:a16="http://schemas.microsoft.com/office/drawing/2014/main" id="{8BB6F44D-4D64-F99E-25FE-533478191081}"/>
              </a:ext>
            </a:extLst>
          </p:cNvPr>
          <p:cNvPicPr>
            <a:picLocks noChangeAspect="1"/>
          </p:cNvPicPr>
          <p:nvPr/>
        </p:nvPicPr>
        <p:blipFill>
          <a:blip r:embed="rId2"/>
          <a:srcRect l="88" t="1341" r="-518" b="-147"/>
          <a:stretch/>
        </p:blipFill>
        <p:spPr>
          <a:xfrm>
            <a:off x="636152" y="1307"/>
            <a:ext cx="10897923" cy="4422667"/>
          </a:xfrm>
          <a:prstGeom prst="rect">
            <a:avLst/>
          </a:prstGeom>
        </p:spPr>
      </p:pic>
      <p:grpSp>
        <p:nvGrpSpPr>
          <p:cNvPr id="32" name="Group 3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3" name="Straight Connector 3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066AA34-20EE-4A59-B343-346A8DB5667C}"/>
              </a:ext>
            </a:extLst>
          </p:cNvPr>
          <p:cNvSpPr txBox="1">
            <a:spLocks/>
          </p:cNvSpPr>
          <p:nvPr/>
        </p:nvSpPr>
        <p:spPr>
          <a:xfrm>
            <a:off x="630936" y="4413605"/>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86080" y="4413611"/>
            <a:ext cx="5674105" cy="2129599"/>
          </a:xfrm>
          <a:prstGeom prst="rect">
            <a:avLst/>
          </a:prstGeom>
          <a:noFill/>
        </p:spPr>
        <p:txBody>
          <a:bodyPr vert="horz" lIns="91440" tIns="45720" rIns="91440" bIns="45720" rtlCol="0" anchor="t">
            <a:normAutofit/>
          </a:bodyPr>
          <a:lstStyle/>
          <a:p>
            <a:endParaRPr lang="en-US" sz="1800">
              <a:solidFill>
                <a:schemeClr val="bg1"/>
              </a:solidFill>
            </a:endParaRPr>
          </a:p>
          <a:p>
            <a:endParaRPr lang="en-US" sz="1800">
              <a:solidFill>
                <a:schemeClr val="bg1"/>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8</a:t>
            </a:fld>
            <a:endParaRPr lang="en-US" sz="1200">
              <a:solidFill>
                <a:schemeClr val="bg1"/>
              </a:solidFill>
              <a:latin typeface="Calibri" panose="020F0502020204030204"/>
            </a:endParaRPr>
          </a:p>
        </p:txBody>
      </p:sp>
      <p:sp>
        <p:nvSpPr>
          <p:cNvPr id="8" name="CuadroTexto 7">
            <a:extLst>
              <a:ext uri="{FF2B5EF4-FFF2-40B4-BE49-F238E27FC236}">
                <a16:creationId xmlns:a16="http://schemas.microsoft.com/office/drawing/2014/main" id="{AC5D529F-178D-3D42-1001-D104B0A8BB24}"/>
              </a:ext>
            </a:extLst>
          </p:cNvPr>
          <p:cNvSpPr txBox="1"/>
          <p:nvPr/>
        </p:nvSpPr>
        <p:spPr>
          <a:xfrm>
            <a:off x="5486876" y="4538042"/>
            <a:ext cx="5993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N°1: Data Collection from the Space X API</a:t>
            </a:r>
            <a:endParaRPr lang="es-ES" dirty="0">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6">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0" name="Oval 17">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8">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9">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0">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21">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2">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Imagen 7" descr="Diagrama&#10;&#10;Descripción generada automáticamente">
            <a:extLst>
              <a:ext uri="{FF2B5EF4-FFF2-40B4-BE49-F238E27FC236}">
                <a16:creationId xmlns:a16="http://schemas.microsoft.com/office/drawing/2014/main" id="{47F03B3B-25A9-60AE-7B29-753064DE31CF}"/>
              </a:ext>
            </a:extLst>
          </p:cNvPr>
          <p:cNvPicPr>
            <a:picLocks noChangeAspect="1"/>
          </p:cNvPicPr>
          <p:nvPr/>
        </p:nvPicPr>
        <p:blipFill>
          <a:blip r:embed="rId2"/>
          <a:srcRect l="23" t="2013" r="-519"/>
          <a:stretch/>
        </p:blipFill>
        <p:spPr>
          <a:xfrm>
            <a:off x="629078" y="203323"/>
            <a:ext cx="10904999" cy="3827770"/>
          </a:xfrm>
          <a:prstGeom prst="rect">
            <a:avLst/>
          </a:prstGeom>
        </p:spPr>
      </p:pic>
      <p:grpSp>
        <p:nvGrpSpPr>
          <p:cNvPr id="33" name="Group 3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4" name="Straight Connector 3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066AA34-20EE-4A59-B343-346A8DB5667C}"/>
              </a:ext>
            </a:extLst>
          </p:cNvPr>
          <p:cNvSpPr txBox="1">
            <a:spLocks/>
          </p:cNvSpPr>
          <p:nvPr/>
        </p:nvSpPr>
        <p:spPr>
          <a:xfrm>
            <a:off x="621290" y="4403960"/>
            <a:ext cx="4569060"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Data Collection –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9</a:t>
            </a:fld>
            <a:endParaRPr lang="en-US" sz="1200">
              <a:solidFill>
                <a:schemeClr val="bg1"/>
              </a:solidFill>
              <a:latin typeface="Calibri" panose="020F0502020204030204"/>
            </a:endParaRPr>
          </a:p>
        </p:txBody>
      </p:sp>
      <p:sp>
        <p:nvSpPr>
          <p:cNvPr id="52" name="CuadroTexto 51">
            <a:extLst>
              <a:ext uri="{FF2B5EF4-FFF2-40B4-BE49-F238E27FC236}">
                <a16:creationId xmlns:a16="http://schemas.microsoft.com/office/drawing/2014/main" id="{8138F729-0E7D-CE3C-07F5-44459DE149A5}"/>
              </a:ext>
            </a:extLst>
          </p:cNvPr>
          <p:cNvSpPr txBox="1"/>
          <p:nvPr/>
        </p:nvSpPr>
        <p:spPr>
          <a:xfrm>
            <a:off x="5407068" y="4400229"/>
            <a:ext cx="60798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hlinkClick r:id="rId3"/>
              </a:rPr>
              <a:t>Practical Laboratory N°2: Data Collection from Web Scraping</a:t>
            </a:r>
            <a:endParaRPr lang="es-ES"/>
          </a:p>
        </p:txBody>
      </p:sp>
    </p:spTree>
    <p:extLst>
      <p:ext uri="{BB962C8B-B14F-4D97-AF65-F5344CB8AC3E}">
        <p14:creationId xmlns:p14="http://schemas.microsoft.com/office/powerpoint/2010/main" val="84092864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48</Slides>
  <Notes>3</Notes>
  <HiddenSlides>0</HiddenSlide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904</cp:revision>
  <dcterms:created xsi:type="dcterms:W3CDTF">2021-04-29T18:58:34Z</dcterms:created>
  <dcterms:modified xsi:type="dcterms:W3CDTF">2024-11-28T03:14:06Z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